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77" r:id="rId3"/>
    <p:sldId id="276" r:id="rId4"/>
    <p:sldId id="272" r:id="rId5"/>
    <p:sldId id="274" r:id="rId6"/>
    <p:sldId id="257" r:id="rId7"/>
    <p:sldId id="261" r:id="rId8"/>
    <p:sldId id="270" r:id="rId9"/>
    <p:sldId id="279" r:id="rId10"/>
    <p:sldId id="262" r:id="rId11"/>
    <p:sldId id="263" r:id="rId12"/>
    <p:sldId id="278" r:id="rId13"/>
    <p:sldId id="264" r:id="rId14"/>
    <p:sldId id="265" r:id="rId15"/>
    <p:sldId id="269" r:id="rId16"/>
    <p:sldId id="258" r:id="rId17"/>
    <p:sldId id="26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7" autoAdjust="0"/>
    <p:restoredTop sz="84416" autoAdjust="0"/>
  </p:normalViewPr>
  <p:slideViewPr>
    <p:cSldViewPr snapToGrid="0">
      <p:cViewPr varScale="1">
        <p:scale>
          <a:sx n="56" d="100"/>
          <a:sy n="56" d="100"/>
        </p:scale>
        <p:origin x="1112" y="40"/>
      </p:cViewPr>
      <p:guideLst/>
    </p:cSldViewPr>
  </p:slideViewPr>
  <p:notesTextViewPr>
    <p:cViewPr>
      <p:scale>
        <a:sx n="1" d="1"/>
        <a:sy n="1" d="1"/>
      </p:scale>
      <p:origin x="0" y="0"/>
    </p:cViewPr>
  </p:notesTextViewPr>
  <p:sorterViewPr>
    <p:cViewPr>
      <p:scale>
        <a:sx n="100" d="100"/>
        <a:sy n="100" d="100"/>
      </p:scale>
      <p:origin x="0" y="-664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1" Type="http://schemas.openxmlformats.org/officeDocument/2006/relationships/oleObject" Target="file:///C:\Users\Yuval.arbel\Documents\&#1495;&#1493;&#1508;&#1497;&#1501;\&#1511;&#1512;&#1503;%20&#1488;&#1505;&#1507;%202016\Data\Sum%20of%20lab%20results%20-%20zalul%20-3.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Yuval.arbel\Documents\&#1495;&#1493;&#1508;&#1497;&#1501;\&#1511;&#1512;&#1503;%20&#1488;&#1505;&#1507;%202016\Data\Sum%20of%20lab%20results%20-%20zalul%20-3.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embeddings/oleObject3.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Fecal Coliforms on beach drains water 2016-2017</a:t>
            </a:r>
          </a:p>
        </c:rich>
      </c:tx>
      <c:layout>
        <c:manualLayout>
          <c:xMode val="edge"/>
          <c:yMode val="edge"/>
          <c:x val="0.18746882319811009"/>
          <c:y val="5.4948982298253304E-2"/>
        </c:manualLayout>
      </c:layout>
      <c:overlay val="0"/>
      <c:spPr>
        <a:solidFill>
          <a:sysClr val="window" lastClr="FFFFFF"/>
        </a:solidFill>
        <a:ln>
          <a:noFill/>
        </a:ln>
        <a:effectLst/>
      </c:spPr>
    </c:title>
    <c:autoTitleDeleted val="0"/>
    <c:plotArea>
      <c:layout>
        <c:manualLayout>
          <c:layoutTarget val="inner"/>
          <c:xMode val="edge"/>
          <c:yMode val="edge"/>
          <c:x val="9.5213399209848046E-2"/>
          <c:y val="8.685199985826382E-2"/>
          <c:w val="0.90310729899693765"/>
          <c:h val="0.60648853727992202"/>
        </c:manualLayout>
      </c:layout>
      <c:barChart>
        <c:barDir val="col"/>
        <c:grouping val="stacked"/>
        <c:varyColors val="0"/>
        <c:ser>
          <c:idx val="0"/>
          <c:order val="0"/>
          <c:tx>
            <c:strRef>
              <c:f>'Distribution charts'!$G$17</c:f>
              <c:strCache>
                <c:ptCount val="1"/>
                <c:pt idx="0">
                  <c:v>#samples</c:v>
                </c:pt>
              </c:strCache>
            </c:strRef>
          </c:tx>
          <c:spPr>
            <a:solidFill>
              <a:schemeClr val="accent1"/>
            </a:solidFill>
            <a:ln>
              <a:noFill/>
            </a:ln>
            <a:effectLst/>
          </c:spPr>
          <c:invertIfNegative val="0"/>
          <c:cat>
            <c:strRef>
              <c:f>'Distribution charts'!$F$18:$F$26</c:f>
              <c:strCache>
                <c:ptCount val="9"/>
                <c:pt idx="0">
                  <c:v>0 - 10</c:v>
                </c:pt>
                <c:pt idx="1">
                  <c:v>11 - 100</c:v>
                </c:pt>
                <c:pt idx="2">
                  <c:v>101 - 1000</c:v>
                </c:pt>
                <c:pt idx="3">
                  <c:v>1001 - 10000</c:v>
                </c:pt>
                <c:pt idx="4">
                  <c:v>10^4-10^5</c:v>
                </c:pt>
                <c:pt idx="5">
                  <c:v>upto 10^5</c:v>
                </c:pt>
                <c:pt idx="6">
                  <c:v>upto 10^6</c:v>
                </c:pt>
                <c:pt idx="7">
                  <c:v>upto 10^7</c:v>
                </c:pt>
                <c:pt idx="8">
                  <c:v>upto 10^8</c:v>
                </c:pt>
              </c:strCache>
            </c:strRef>
          </c:cat>
          <c:val>
            <c:numRef>
              <c:f>'Distribution charts'!$G$18:$G$26</c:f>
              <c:numCache>
                <c:formatCode>General</c:formatCode>
                <c:ptCount val="9"/>
                <c:pt idx="0">
                  <c:v>0</c:v>
                </c:pt>
                <c:pt idx="1">
                  <c:v>2</c:v>
                </c:pt>
                <c:pt idx="2">
                  <c:v>9</c:v>
                </c:pt>
                <c:pt idx="3">
                  <c:v>6</c:v>
                </c:pt>
                <c:pt idx="4">
                  <c:v>2</c:v>
                </c:pt>
                <c:pt idx="5">
                  <c:v>0</c:v>
                </c:pt>
                <c:pt idx="6">
                  <c:v>0</c:v>
                </c:pt>
                <c:pt idx="7">
                  <c:v>1</c:v>
                </c:pt>
                <c:pt idx="8">
                  <c:v>1</c:v>
                </c:pt>
              </c:numCache>
            </c:numRef>
          </c:val>
          <c:extLst>
            <c:ext xmlns:c16="http://schemas.microsoft.com/office/drawing/2014/chart" uri="{C3380CC4-5D6E-409C-BE32-E72D297353CC}">
              <c16:uniqueId val="{00000000-1598-499D-8D92-2CCD5AA761E7}"/>
            </c:ext>
          </c:extLst>
        </c:ser>
        <c:dLbls>
          <c:showLegendKey val="0"/>
          <c:showVal val="0"/>
          <c:showCatName val="0"/>
          <c:showSerName val="0"/>
          <c:showPercent val="0"/>
          <c:showBubbleSize val="0"/>
        </c:dLbls>
        <c:gapWidth val="150"/>
        <c:overlap val="100"/>
        <c:axId val="413927344"/>
        <c:axId val="413927904"/>
      </c:barChart>
      <c:catAx>
        <c:axId val="413927344"/>
        <c:scaling>
          <c:orientation val="minMax"/>
        </c:scaling>
        <c:delete val="0"/>
        <c:axPos val="b"/>
        <c:title>
          <c:tx>
            <c:rich>
              <a:bodyPr rot="0" vert="horz"/>
              <a:lstStyle/>
              <a:p>
                <a:pPr>
                  <a:defRPr/>
                </a:pPr>
                <a:r>
                  <a:rPr lang="pt-BR"/>
                  <a:t>CFU/100 ml</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413927904"/>
        <c:crosses val="autoZero"/>
        <c:auto val="0"/>
        <c:lblAlgn val="ctr"/>
        <c:lblOffset val="100"/>
        <c:noMultiLvlLbl val="0"/>
      </c:catAx>
      <c:valAx>
        <c:axId val="4139279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pt-BR"/>
                  <a:t># of Samples</a:t>
                </a:r>
              </a:p>
            </c:rich>
          </c:tx>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sz="1600"/>
            </a:pPr>
            <a:endParaRPr lang="en-US"/>
          </a:p>
        </c:txPr>
        <c:crossAx val="41392734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4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Fecal Streptococci and Enterococci  2016-2017</a:t>
            </a:r>
          </a:p>
        </c:rich>
      </c:tx>
      <c:layout>
        <c:manualLayout>
          <c:xMode val="edge"/>
          <c:yMode val="edge"/>
          <c:x val="4.5787783843287487E-2"/>
          <c:y val="2.6125774001769148E-2"/>
        </c:manualLayout>
      </c:layout>
      <c:overlay val="0"/>
      <c:spPr>
        <a:solidFill>
          <a:sysClr val="window" lastClr="FFFFFF"/>
        </a:solidFill>
        <a:ln>
          <a:noFill/>
        </a:ln>
        <a:effectLst/>
      </c:spPr>
    </c:title>
    <c:autoTitleDeleted val="0"/>
    <c:plotArea>
      <c:layout>
        <c:manualLayout>
          <c:layoutTarget val="inner"/>
          <c:xMode val="edge"/>
          <c:yMode val="edge"/>
          <c:x val="5.1714339657369254E-2"/>
          <c:y val="0.12074016169179816"/>
          <c:w val="0.89010316923680932"/>
          <c:h val="0.67187123668365012"/>
        </c:manualLayout>
      </c:layout>
      <c:barChart>
        <c:barDir val="col"/>
        <c:grouping val="stacked"/>
        <c:varyColors val="0"/>
        <c:ser>
          <c:idx val="0"/>
          <c:order val="0"/>
          <c:tx>
            <c:strRef>
              <c:f>'Distribution charts'!$G$31</c:f>
              <c:strCache>
                <c:ptCount val="1"/>
                <c:pt idx="0">
                  <c:v>Fecal Strptakokus</c:v>
                </c:pt>
              </c:strCache>
            </c:strRef>
          </c:tx>
          <c:spPr>
            <a:solidFill>
              <a:schemeClr val="accent1"/>
            </a:solidFill>
            <a:ln>
              <a:noFill/>
            </a:ln>
            <a:effectLst/>
          </c:spPr>
          <c:invertIfNegative val="0"/>
          <c:cat>
            <c:strRef>
              <c:f>'Distribution charts'!$F$33:$F$40</c:f>
              <c:strCache>
                <c:ptCount val="8"/>
                <c:pt idx="0">
                  <c:v>0 - 10</c:v>
                </c:pt>
                <c:pt idx="1">
                  <c:v>11 - 100</c:v>
                </c:pt>
                <c:pt idx="2">
                  <c:v>101 - 1000</c:v>
                </c:pt>
                <c:pt idx="3">
                  <c:v>1001 - 10000</c:v>
                </c:pt>
                <c:pt idx="4">
                  <c:v>upto 10^5</c:v>
                </c:pt>
                <c:pt idx="5">
                  <c:v>upto 10^6</c:v>
                </c:pt>
                <c:pt idx="6">
                  <c:v>upto 10^7</c:v>
                </c:pt>
                <c:pt idx="7">
                  <c:v>upto 10^8</c:v>
                </c:pt>
              </c:strCache>
            </c:strRef>
          </c:cat>
          <c:val>
            <c:numRef>
              <c:f>'Distribution charts'!$G$33:$G$40</c:f>
              <c:numCache>
                <c:formatCode>General</c:formatCode>
                <c:ptCount val="8"/>
                <c:pt idx="0">
                  <c:v>1</c:v>
                </c:pt>
                <c:pt idx="1">
                  <c:v>1</c:v>
                </c:pt>
                <c:pt idx="2">
                  <c:v>11</c:v>
                </c:pt>
                <c:pt idx="3">
                  <c:v>5</c:v>
                </c:pt>
                <c:pt idx="4">
                  <c:v>0</c:v>
                </c:pt>
                <c:pt idx="5">
                  <c:v>3</c:v>
                </c:pt>
                <c:pt idx="6">
                  <c:v>0</c:v>
                </c:pt>
                <c:pt idx="7">
                  <c:v>0</c:v>
                </c:pt>
              </c:numCache>
            </c:numRef>
          </c:val>
          <c:extLst>
            <c:ext xmlns:c16="http://schemas.microsoft.com/office/drawing/2014/chart" uri="{C3380CC4-5D6E-409C-BE32-E72D297353CC}">
              <c16:uniqueId val="{00000000-89FE-4AF8-9B69-D719607D4B34}"/>
            </c:ext>
          </c:extLst>
        </c:ser>
        <c:dLbls>
          <c:showLegendKey val="0"/>
          <c:showVal val="0"/>
          <c:showCatName val="0"/>
          <c:showSerName val="0"/>
          <c:showPercent val="0"/>
          <c:showBubbleSize val="0"/>
        </c:dLbls>
        <c:gapWidth val="150"/>
        <c:overlap val="100"/>
        <c:axId val="413930144"/>
        <c:axId val="413930704"/>
      </c:barChart>
      <c:catAx>
        <c:axId val="413930144"/>
        <c:scaling>
          <c:orientation val="minMax"/>
        </c:scaling>
        <c:delete val="0"/>
        <c:axPos val="b"/>
        <c:title>
          <c:tx>
            <c:rich>
              <a:bodyPr rot="0" vert="horz"/>
              <a:lstStyle/>
              <a:p>
                <a:pPr>
                  <a:defRPr/>
                </a:pPr>
                <a:r>
                  <a:rPr lang="en-US"/>
                  <a:t>CFU/100 ml</a:t>
                </a:r>
              </a:p>
            </c:rich>
          </c:tx>
          <c:layout>
            <c:manualLayout>
              <c:xMode val="edge"/>
              <c:yMode val="edge"/>
              <c:x val="0.52249564356350042"/>
              <c:y val="0.89418439716312059"/>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413930704"/>
        <c:crosses val="autoZero"/>
        <c:auto val="1"/>
        <c:lblAlgn val="ctr"/>
        <c:lblOffset val="100"/>
        <c:noMultiLvlLbl val="0"/>
      </c:catAx>
      <c:valAx>
        <c:axId val="4139307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b="1"/>
            </a:pPr>
            <a:endParaRPr lang="en-US"/>
          </a:p>
        </c:txPr>
        <c:crossAx val="41393014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4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sz="1600"/>
            </a:pPr>
            <a:r>
              <a:rPr lang="en-US" sz="1600"/>
              <a:t>E. Coli on beach Drains water  2016-2017</a:t>
            </a:r>
          </a:p>
        </c:rich>
      </c:tx>
      <c:layout>
        <c:manualLayout>
          <c:xMode val="edge"/>
          <c:yMode val="edge"/>
          <c:x val="0.23417332402333868"/>
          <c:y val="0.14929018102609962"/>
        </c:manualLayout>
      </c:layout>
      <c:overlay val="0"/>
      <c:spPr>
        <a:noFill/>
        <a:ln>
          <a:noFill/>
        </a:ln>
        <a:effectLst/>
      </c:spPr>
    </c:title>
    <c:autoTitleDeleted val="0"/>
    <c:plotArea>
      <c:layout/>
      <c:barChart>
        <c:barDir val="col"/>
        <c:grouping val="stacked"/>
        <c:varyColors val="0"/>
        <c:ser>
          <c:idx val="0"/>
          <c:order val="0"/>
          <c:tx>
            <c:strRef>
              <c:f>'Distribution charts'!$G$1</c:f>
              <c:strCache>
                <c:ptCount val="1"/>
                <c:pt idx="0">
                  <c:v>E. Coli</c:v>
                </c:pt>
              </c:strCache>
            </c:strRef>
          </c:tx>
          <c:spPr>
            <a:solidFill>
              <a:schemeClr val="accent1"/>
            </a:solidFill>
            <a:ln>
              <a:noFill/>
            </a:ln>
            <a:effectLst/>
          </c:spPr>
          <c:invertIfNegative val="0"/>
          <c:cat>
            <c:strRef>
              <c:f>'Distribution charts'!$F$3:$F$10</c:f>
              <c:strCache>
                <c:ptCount val="8"/>
                <c:pt idx="0">
                  <c:v>0 - 10</c:v>
                </c:pt>
                <c:pt idx="1">
                  <c:v>11 - 100</c:v>
                </c:pt>
                <c:pt idx="2">
                  <c:v>101 - 1000</c:v>
                </c:pt>
                <c:pt idx="3">
                  <c:v>1001 - 10000</c:v>
                </c:pt>
                <c:pt idx="4">
                  <c:v>upto 10^5</c:v>
                </c:pt>
                <c:pt idx="5">
                  <c:v>upto 10^6</c:v>
                </c:pt>
                <c:pt idx="6">
                  <c:v>upto 10^7</c:v>
                </c:pt>
                <c:pt idx="7">
                  <c:v>upto 10^8</c:v>
                </c:pt>
              </c:strCache>
            </c:strRef>
          </c:cat>
          <c:val>
            <c:numRef>
              <c:f>'Distribution charts'!$G$3:$G$10</c:f>
              <c:numCache>
                <c:formatCode>General</c:formatCode>
                <c:ptCount val="8"/>
                <c:pt idx="0">
                  <c:v>2</c:v>
                </c:pt>
                <c:pt idx="1">
                  <c:v>3</c:v>
                </c:pt>
                <c:pt idx="2">
                  <c:v>5</c:v>
                </c:pt>
                <c:pt idx="3">
                  <c:v>8</c:v>
                </c:pt>
                <c:pt idx="4">
                  <c:v>0</c:v>
                </c:pt>
                <c:pt idx="5">
                  <c:v>1</c:v>
                </c:pt>
                <c:pt idx="6">
                  <c:v>0</c:v>
                </c:pt>
                <c:pt idx="7">
                  <c:v>2</c:v>
                </c:pt>
              </c:numCache>
            </c:numRef>
          </c:val>
          <c:extLst>
            <c:ext xmlns:c16="http://schemas.microsoft.com/office/drawing/2014/chart" uri="{C3380CC4-5D6E-409C-BE32-E72D297353CC}">
              <c16:uniqueId val="{00000000-D937-496C-B841-6C1C78B82081}"/>
            </c:ext>
          </c:extLst>
        </c:ser>
        <c:dLbls>
          <c:showLegendKey val="0"/>
          <c:showVal val="0"/>
          <c:showCatName val="0"/>
          <c:showSerName val="0"/>
          <c:showPercent val="0"/>
          <c:showBubbleSize val="0"/>
        </c:dLbls>
        <c:gapWidth val="150"/>
        <c:overlap val="100"/>
        <c:axId val="495126096"/>
        <c:axId val="495126656"/>
      </c:barChart>
      <c:catAx>
        <c:axId val="495126096"/>
        <c:scaling>
          <c:orientation val="minMax"/>
        </c:scaling>
        <c:delete val="0"/>
        <c:axPos val="b"/>
        <c:title>
          <c:tx>
            <c:rich>
              <a:bodyPr rot="0" vert="horz"/>
              <a:lstStyle/>
              <a:p>
                <a:pPr>
                  <a:defRPr/>
                </a:pPr>
                <a:r>
                  <a:rPr lang="en-US"/>
                  <a:t>CFU/100 ml</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495126656"/>
        <c:crosses val="autoZero"/>
        <c:auto val="1"/>
        <c:lblAlgn val="ctr"/>
        <c:lblOffset val="100"/>
        <c:noMultiLvlLbl val="0"/>
      </c:catAx>
      <c:valAx>
        <c:axId val="4951266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sz="1600"/>
                </a:pPr>
                <a:r>
                  <a:rPr lang="en-US" sz="1600"/>
                  <a:t># of Samples</a:t>
                </a:r>
              </a:p>
            </c:rich>
          </c:tx>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sz="1600"/>
            </a:pPr>
            <a:endParaRPr lang="en-US"/>
          </a:p>
        </c:txPr>
        <c:crossAx val="495126096"/>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200" b="1"/>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 E. Coli / 1 gr of sand sample</a:t>
            </a:r>
          </a:p>
        </c:rich>
      </c:tx>
      <c:overlay val="0"/>
      <c:spPr>
        <a:noFill/>
        <a:ln>
          <a:noFill/>
        </a:ln>
        <a:effectLst/>
      </c:spPr>
    </c:title>
    <c:autoTitleDeleted val="0"/>
    <c:plotArea>
      <c:layout>
        <c:manualLayout>
          <c:layoutTarget val="inner"/>
          <c:xMode val="edge"/>
          <c:yMode val="edge"/>
          <c:x val="7.36553862404771E-2"/>
          <c:y val="0.19248725562273167"/>
          <c:w val="0.89737023270192373"/>
          <c:h val="0.65257838460445761"/>
        </c:manualLayout>
      </c:layout>
      <c:barChart>
        <c:barDir val="col"/>
        <c:grouping val="clustered"/>
        <c:varyColors val="0"/>
        <c:ser>
          <c:idx val="0"/>
          <c:order val="0"/>
          <c:tx>
            <c:strRef>
              <c:f>'Anova Test'!$U$1</c:f>
              <c:strCache>
                <c:ptCount val="1"/>
                <c:pt idx="0">
                  <c:v># E. Coli</c:v>
                </c:pt>
              </c:strCache>
            </c:strRef>
          </c:tx>
          <c:spPr>
            <a:solidFill>
              <a:schemeClr val="accent1"/>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numRef>
              <c:f>'Anova Test'!$R$3:$R$6</c:f>
              <c:numCache>
                <c:formatCode>General</c:formatCode>
                <c:ptCount val="4"/>
                <c:pt idx="0">
                  <c:v>1</c:v>
                </c:pt>
                <c:pt idx="1">
                  <c:v>5</c:v>
                </c:pt>
                <c:pt idx="2">
                  <c:v>10</c:v>
                </c:pt>
                <c:pt idx="3">
                  <c:v>20</c:v>
                </c:pt>
              </c:numCache>
            </c:numRef>
          </c:cat>
          <c:val>
            <c:numRef>
              <c:f>'Anova Test'!$U$3:$U$6</c:f>
              <c:numCache>
                <c:formatCode>0.0</c:formatCode>
                <c:ptCount val="4"/>
                <c:pt idx="0">
                  <c:v>84.315789473684177</c:v>
                </c:pt>
                <c:pt idx="1">
                  <c:v>67.349999999999994</c:v>
                </c:pt>
                <c:pt idx="2">
                  <c:v>32.705882352941181</c:v>
                </c:pt>
                <c:pt idx="3" formatCode="General">
                  <c:v>5</c:v>
                </c:pt>
              </c:numCache>
            </c:numRef>
          </c:val>
          <c:extLst>
            <c:ext xmlns:c16="http://schemas.microsoft.com/office/drawing/2014/chart" uri="{C3380CC4-5D6E-409C-BE32-E72D297353CC}">
              <c16:uniqueId val="{00000000-BEE8-4A9C-A776-CC17A7E05C42}"/>
            </c:ext>
          </c:extLst>
        </c:ser>
        <c:dLbls>
          <c:showLegendKey val="0"/>
          <c:showVal val="0"/>
          <c:showCatName val="0"/>
          <c:showSerName val="0"/>
          <c:showPercent val="0"/>
          <c:showBubbleSize val="0"/>
        </c:dLbls>
        <c:gapWidth val="219"/>
        <c:overlap val="-27"/>
        <c:axId val="495128896"/>
        <c:axId val="495129456"/>
      </c:barChart>
      <c:catAx>
        <c:axId val="495128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495129456"/>
        <c:crosses val="autoZero"/>
        <c:auto val="1"/>
        <c:lblAlgn val="ctr"/>
        <c:lblOffset val="100"/>
        <c:noMultiLvlLbl val="0"/>
      </c:catAx>
      <c:valAx>
        <c:axId val="495129456"/>
        <c:scaling>
          <c:orientation val="minMax"/>
          <c:max val="11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vert="horz"/>
          <a:lstStyle/>
          <a:p>
            <a:pPr>
              <a:defRPr/>
            </a:pPr>
            <a:endParaRPr lang="en-US"/>
          </a:p>
        </c:txPr>
        <c:crossAx val="495128896"/>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Av. # Fecal Coliforms in 1 gr sand </a:t>
            </a:r>
          </a:p>
        </c:rich>
      </c:tx>
      <c:layout>
        <c:manualLayout>
          <c:xMode val="edge"/>
          <c:yMode val="edge"/>
          <c:x val="0.23063597177538819"/>
          <c:y val="3.6219574755098995E-2"/>
        </c:manualLayout>
      </c:layout>
      <c:overlay val="0"/>
      <c:spPr>
        <a:noFill/>
        <a:ln>
          <a:noFill/>
        </a:ln>
        <a:effectLst/>
      </c:spPr>
    </c:title>
    <c:autoTitleDeleted val="0"/>
    <c:plotArea>
      <c:layout/>
      <c:barChart>
        <c:barDir val="col"/>
        <c:grouping val="clustered"/>
        <c:varyColors val="0"/>
        <c:ser>
          <c:idx val="0"/>
          <c:order val="0"/>
          <c:tx>
            <c:strRef>
              <c:f>'Anova Test'!$S$1</c:f>
              <c:strCache>
                <c:ptCount val="1"/>
                <c:pt idx="0">
                  <c:v># Fecal Coliforms</c:v>
                </c:pt>
              </c:strCache>
            </c:strRef>
          </c:tx>
          <c:spPr>
            <a:solidFill>
              <a:schemeClr val="accent1"/>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numRef>
              <c:f>'Anova Test'!$R$3:$R$6</c:f>
              <c:numCache>
                <c:formatCode>General</c:formatCode>
                <c:ptCount val="4"/>
                <c:pt idx="0">
                  <c:v>1</c:v>
                </c:pt>
                <c:pt idx="1">
                  <c:v>5</c:v>
                </c:pt>
                <c:pt idx="2">
                  <c:v>10</c:v>
                </c:pt>
                <c:pt idx="3">
                  <c:v>20</c:v>
                </c:pt>
              </c:numCache>
            </c:numRef>
          </c:cat>
          <c:val>
            <c:numRef>
              <c:f>'Anova Test'!$S$3:$S$6</c:f>
              <c:numCache>
                <c:formatCode>0.0</c:formatCode>
                <c:ptCount val="4"/>
                <c:pt idx="0">
                  <c:v>279.84210526315792</c:v>
                </c:pt>
                <c:pt idx="1">
                  <c:v>1304.5526315789471</c:v>
                </c:pt>
                <c:pt idx="2">
                  <c:v>85.911764705882376</c:v>
                </c:pt>
                <c:pt idx="3" formatCode="General">
                  <c:v>5</c:v>
                </c:pt>
              </c:numCache>
            </c:numRef>
          </c:val>
          <c:extLst>
            <c:ext xmlns:c16="http://schemas.microsoft.com/office/drawing/2014/chart" uri="{C3380CC4-5D6E-409C-BE32-E72D297353CC}">
              <c16:uniqueId val="{00000000-40AC-4D68-9D49-50468ABF3516}"/>
            </c:ext>
          </c:extLst>
        </c:ser>
        <c:dLbls>
          <c:showLegendKey val="0"/>
          <c:showVal val="0"/>
          <c:showCatName val="0"/>
          <c:showSerName val="0"/>
          <c:showPercent val="0"/>
          <c:showBubbleSize val="0"/>
        </c:dLbls>
        <c:gapWidth val="219"/>
        <c:overlap val="-27"/>
        <c:axId val="495412336"/>
        <c:axId val="495412896"/>
      </c:barChart>
      <c:catAx>
        <c:axId val="495412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495412896"/>
        <c:crosses val="autoZero"/>
        <c:auto val="1"/>
        <c:lblAlgn val="ctr"/>
        <c:lblOffset val="100"/>
        <c:noMultiLvlLbl val="0"/>
      </c:catAx>
      <c:valAx>
        <c:axId val="495412896"/>
        <c:scaling>
          <c:orientation val="minMax"/>
          <c:max val="140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vert="horz"/>
          <a:lstStyle/>
          <a:p>
            <a:pPr>
              <a:defRPr/>
            </a:pPr>
            <a:endParaRPr lang="en-US"/>
          </a:p>
        </c:txPr>
        <c:crossAx val="495412336"/>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 Fecal Streptococci and Enthrococi</a:t>
            </a:r>
          </a:p>
        </c:rich>
      </c:tx>
      <c:layout>
        <c:manualLayout>
          <c:xMode val="edge"/>
          <c:yMode val="edge"/>
          <c:x val="0.30332801045538194"/>
          <c:y val="0"/>
        </c:manualLayout>
      </c:layout>
      <c:overlay val="0"/>
      <c:spPr>
        <a:noFill/>
        <a:ln>
          <a:noFill/>
        </a:ln>
        <a:effectLst/>
      </c:spPr>
    </c:title>
    <c:autoTitleDeleted val="0"/>
    <c:plotArea>
      <c:layout/>
      <c:barChart>
        <c:barDir val="col"/>
        <c:grouping val="clustered"/>
        <c:varyColors val="0"/>
        <c:ser>
          <c:idx val="0"/>
          <c:order val="0"/>
          <c:tx>
            <c:strRef>
              <c:f>'Anova Test'!$T$1</c:f>
              <c:strCache>
                <c:ptCount val="1"/>
                <c:pt idx="0">
                  <c:v># Fecal Strptakokus</c:v>
                </c:pt>
              </c:strCache>
            </c:strRef>
          </c:tx>
          <c:spPr>
            <a:solidFill>
              <a:schemeClr val="accent1"/>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numRef>
              <c:f>'Anova Test'!$R$3:$R$6</c:f>
              <c:numCache>
                <c:formatCode>General</c:formatCode>
                <c:ptCount val="4"/>
                <c:pt idx="0">
                  <c:v>1</c:v>
                </c:pt>
                <c:pt idx="1">
                  <c:v>5</c:v>
                </c:pt>
                <c:pt idx="2">
                  <c:v>10</c:v>
                </c:pt>
                <c:pt idx="3">
                  <c:v>20</c:v>
                </c:pt>
              </c:numCache>
            </c:numRef>
          </c:cat>
          <c:val>
            <c:numRef>
              <c:f>'Anova Test'!$T$3:$T$6</c:f>
              <c:numCache>
                <c:formatCode>0.0</c:formatCode>
                <c:ptCount val="4"/>
                <c:pt idx="0">
                  <c:v>25.657894736842113</c:v>
                </c:pt>
                <c:pt idx="1">
                  <c:v>11.166666666666668</c:v>
                </c:pt>
                <c:pt idx="2">
                  <c:v>12.117647058823529</c:v>
                </c:pt>
                <c:pt idx="3" formatCode="General">
                  <c:v>5</c:v>
                </c:pt>
              </c:numCache>
            </c:numRef>
          </c:val>
          <c:extLst>
            <c:ext xmlns:c16="http://schemas.microsoft.com/office/drawing/2014/chart" uri="{C3380CC4-5D6E-409C-BE32-E72D297353CC}">
              <c16:uniqueId val="{00000000-F39B-4E98-9A9E-64D93587119D}"/>
            </c:ext>
          </c:extLst>
        </c:ser>
        <c:dLbls>
          <c:showLegendKey val="0"/>
          <c:showVal val="0"/>
          <c:showCatName val="0"/>
          <c:showSerName val="0"/>
          <c:showPercent val="0"/>
          <c:showBubbleSize val="0"/>
        </c:dLbls>
        <c:gapWidth val="219"/>
        <c:overlap val="-27"/>
        <c:axId val="495988800"/>
        <c:axId val="495989360"/>
      </c:barChart>
      <c:catAx>
        <c:axId val="495988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495989360"/>
        <c:crosses val="autoZero"/>
        <c:auto val="1"/>
        <c:lblAlgn val="ctr"/>
        <c:lblOffset val="100"/>
        <c:noMultiLvlLbl val="0"/>
      </c:catAx>
      <c:valAx>
        <c:axId val="495989360"/>
        <c:scaling>
          <c:orientation val="minMax"/>
          <c:max val="3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vert="horz"/>
          <a:lstStyle/>
          <a:p>
            <a:pPr>
              <a:defRPr sz="1800"/>
            </a:pPr>
            <a:endParaRPr lang="en-US"/>
          </a:p>
        </c:txPr>
        <c:crossAx val="49598880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4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72645C-56A1-4915-A8A1-B169E074A228}" type="datetimeFigureOut">
              <a:rPr lang="en-US" smtClean="0"/>
              <a:t>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DB4A8-D76B-4B75-BCA6-EC8AB36A18D4}" type="slidenum">
              <a:rPr lang="en-US" smtClean="0"/>
              <a:t>‹#›</a:t>
            </a:fld>
            <a:endParaRPr lang="en-US"/>
          </a:p>
        </p:txBody>
      </p:sp>
    </p:spTree>
    <p:extLst>
      <p:ext uri="{BB962C8B-B14F-4D97-AF65-F5344CB8AC3E}">
        <p14:creationId xmlns:p14="http://schemas.microsoft.com/office/powerpoint/2010/main" val="1893193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DB4A8-D76B-4B75-BCA6-EC8AB36A18D4}" type="slidenum">
              <a:rPr lang="en-US" smtClean="0"/>
              <a:t>1</a:t>
            </a:fld>
            <a:endParaRPr lang="en-US"/>
          </a:p>
        </p:txBody>
      </p:sp>
    </p:spTree>
    <p:extLst>
      <p:ext uri="{BB962C8B-B14F-4D97-AF65-F5344CB8AC3E}">
        <p14:creationId xmlns:p14="http://schemas.microsoft.com/office/powerpoint/2010/main" val="2409748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DB4A8-D76B-4B75-BCA6-EC8AB36A18D4}" type="slidenum">
              <a:rPr lang="en-US" smtClean="0"/>
              <a:t>6</a:t>
            </a:fld>
            <a:endParaRPr lang="en-US"/>
          </a:p>
        </p:txBody>
      </p:sp>
    </p:spTree>
    <p:extLst>
      <p:ext uri="{BB962C8B-B14F-4D97-AF65-F5344CB8AC3E}">
        <p14:creationId xmlns:p14="http://schemas.microsoft.com/office/powerpoint/2010/main" val="3809490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r" rtl="1"/>
            <a:r>
              <a:rPr lang="he-IL" dirty="0"/>
              <a:t>זה היה לפני 5 שנים, היום הערכים בארץ ובחיפה אולי נמוכים קצת יותר, אך עדיין לקולחין, מחיפה ריכוזים גבוהים יותר משאר הארץ באופן ניכר; </a:t>
            </a:r>
            <a:endParaRPr lang="en-US" dirty="0"/>
          </a:p>
          <a:p>
            <a:pPr algn="r" rtl="1"/>
            <a:r>
              <a:rPr lang="he-IL" dirty="0"/>
              <a:t> </a:t>
            </a:r>
            <a:endParaRPr lang="en-US" dirty="0"/>
          </a:p>
          <a:p>
            <a:pPr lvl="0" algn="r" rtl="1"/>
            <a:r>
              <a:rPr lang="he-IL" dirty="0"/>
              <a:t>זה היה לפני 5 שנים, היום הערכים בארץ ובחיפה אולי נמוכים קצת יותר, אך עדיין לקולחין, מחיפה ריכוזים גבוהים יותר משאר הארץ באופן ניכר; </a:t>
            </a:r>
            <a:endParaRPr lang="en-US" dirty="0"/>
          </a:p>
          <a:p>
            <a:pPr algn="r" rtl="1"/>
            <a:r>
              <a:rPr lang="he-IL" dirty="0"/>
              <a:t> </a:t>
            </a:r>
            <a:endParaRPr lang="en-US" dirty="0"/>
          </a:p>
          <a:p>
            <a:endParaRPr lang="en-US" dirty="0"/>
          </a:p>
        </p:txBody>
      </p:sp>
      <p:sp>
        <p:nvSpPr>
          <p:cNvPr id="4" name="Slide Number Placeholder 3"/>
          <p:cNvSpPr>
            <a:spLocks noGrp="1"/>
          </p:cNvSpPr>
          <p:nvPr>
            <p:ph type="sldNum" sz="quarter" idx="10"/>
          </p:nvPr>
        </p:nvSpPr>
        <p:spPr/>
        <p:txBody>
          <a:bodyPr/>
          <a:lstStyle/>
          <a:p>
            <a:fld id="{DB8DB4A8-D76B-4B75-BCA6-EC8AB36A18D4}" type="slidenum">
              <a:rPr lang="en-US" smtClean="0"/>
              <a:t>11</a:t>
            </a:fld>
            <a:endParaRPr lang="en-US"/>
          </a:p>
        </p:txBody>
      </p:sp>
    </p:spTree>
    <p:extLst>
      <p:ext uri="{BB962C8B-B14F-4D97-AF65-F5344CB8AC3E}">
        <p14:creationId xmlns:p14="http://schemas.microsoft.com/office/powerpoint/2010/main" val="1129280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כמה מילים על נקז מת"מ – חוף הסטדנטים ניקוז 'מי תהוםי (התווך הבלתי רווי– מעל המנהרות </a:t>
            </a:r>
            <a:endParaRPr lang="en-US" dirty="0"/>
          </a:p>
        </p:txBody>
      </p:sp>
      <p:sp>
        <p:nvSpPr>
          <p:cNvPr id="4" name="Slide Number Placeholder 3"/>
          <p:cNvSpPr>
            <a:spLocks noGrp="1"/>
          </p:cNvSpPr>
          <p:nvPr>
            <p:ph type="sldNum" sz="quarter" idx="10"/>
          </p:nvPr>
        </p:nvSpPr>
        <p:spPr/>
        <p:txBody>
          <a:bodyPr/>
          <a:lstStyle/>
          <a:p>
            <a:fld id="{DB8DB4A8-D76B-4B75-BCA6-EC8AB36A18D4}" type="slidenum">
              <a:rPr lang="en-US" smtClean="0"/>
              <a:t>17</a:t>
            </a:fld>
            <a:endParaRPr lang="en-US"/>
          </a:p>
        </p:txBody>
      </p:sp>
    </p:spTree>
    <p:extLst>
      <p:ext uri="{BB962C8B-B14F-4D97-AF65-F5344CB8AC3E}">
        <p14:creationId xmlns:p14="http://schemas.microsoft.com/office/powerpoint/2010/main" val="2807095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B3FE9-ECCE-4F18-B3AB-04DFAD7F8B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408BB1-2F1A-44B1-A4E8-B070C5CEF3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10F09A-7FA3-4159-A048-FAB378645C37}"/>
              </a:ext>
            </a:extLst>
          </p:cNvPr>
          <p:cNvSpPr>
            <a:spLocks noGrp="1"/>
          </p:cNvSpPr>
          <p:nvPr>
            <p:ph type="dt" sz="half" idx="10"/>
          </p:nvPr>
        </p:nvSpPr>
        <p:spPr/>
        <p:txBody>
          <a:bodyPr/>
          <a:lstStyle/>
          <a:p>
            <a:fld id="{0C68F7B2-BFD6-4D09-8792-726D6311D5DF}" type="datetimeFigureOut">
              <a:rPr lang="en-US" smtClean="0"/>
              <a:t>1/3/2022</a:t>
            </a:fld>
            <a:endParaRPr lang="en-US"/>
          </a:p>
        </p:txBody>
      </p:sp>
      <p:sp>
        <p:nvSpPr>
          <p:cNvPr id="5" name="Footer Placeholder 4">
            <a:extLst>
              <a:ext uri="{FF2B5EF4-FFF2-40B4-BE49-F238E27FC236}">
                <a16:creationId xmlns:a16="http://schemas.microsoft.com/office/drawing/2014/main" id="{BF9C0777-BC5F-4C5E-A536-34B74E9111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49EA0-C591-42DB-A99F-2A3B232B0E2F}"/>
              </a:ext>
            </a:extLst>
          </p:cNvPr>
          <p:cNvSpPr>
            <a:spLocks noGrp="1"/>
          </p:cNvSpPr>
          <p:nvPr>
            <p:ph type="sldNum" sz="quarter" idx="12"/>
          </p:nvPr>
        </p:nvSpPr>
        <p:spPr/>
        <p:txBody>
          <a:bodyPr/>
          <a:lstStyle/>
          <a:p>
            <a:fld id="{C77C35A5-7581-4BDA-91DE-21908C823B74}" type="slidenum">
              <a:rPr lang="en-US" smtClean="0"/>
              <a:t>‹#›</a:t>
            </a:fld>
            <a:endParaRPr lang="en-US"/>
          </a:p>
        </p:txBody>
      </p:sp>
    </p:spTree>
    <p:extLst>
      <p:ext uri="{BB962C8B-B14F-4D97-AF65-F5344CB8AC3E}">
        <p14:creationId xmlns:p14="http://schemas.microsoft.com/office/powerpoint/2010/main" val="1902725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384A6-1F29-4539-8B7F-861313707A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886030-0246-421A-BA73-206760B3324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876995-E811-4E5C-8C35-36AF0BE6853E}"/>
              </a:ext>
            </a:extLst>
          </p:cNvPr>
          <p:cNvSpPr>
            <a:spLocks noGrp="1"/>
          </p:cNvSpPr>
          <p:nvPr>
            <p:ph type="dt" sz="half" idx="10"/>
          </p:nvPr>
        </p:nvSpPr>
        <p:spPr/>
        <p:txBody>
          <a:bodyPr/>
          <a:lstStyle/>
          <a:p>
            <a:fld id="{0C68F7B2-BFD6-4D09-8792-726D6311D5DF}" type="datetimeFigureOut">
              <a:rPr lang="en-US" smtClean="0"/>
              <a:t>1/3/2022</a:t>
            </a:fld>
            <a:endParaRPr lang="en-US"/>
          </a:p>
        </p:txBody>
      </p:sp>
      <p:sp>
        <p:nvSpPr>
          <p:cNvPr id="5" name="Footer Placeholder 4">
            <a:extLst>
              <a:ext uri="{FF2B5EF4-FFF2-40B4-BE49-F238E27FC236}">
                <a16:creationId xmlns:a16="http://schemas.microsoft.com/office/drawing/2014/main" id="{D53667E7-269B-402C-BA73-1ED26C77B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326B21-C236-4CF5-8733-13BB4561D5DE}"/>
              </a:ext>
            </a:extLst>
          </p:cNvPr>
          <p:cNvSpPr>
            <a:spLocks noGrp="1"/>
          </p:cNvSpPr>
          <p:nvPr>
            <p:ph type="sldNum" sz="quarter" idx="12"/>
          </p:nvPr>
        </p:nvSpPr>
        <p:spPr/>
        <p:txBody>
          <a:bodyPr/>
          <a:lstStyle/>
          <a:p>
            <a:fld id="{C77C35A5-7581-4BDA-91DE-21908C823B74}" type="slidenum">
              <a:rPr lang="en-US" smtClean="0"/>
              <a:t>‹#›</a:t>
            </a:fld>
            <a:endParaRPr lang="en-US"/>
          </a:p>
        </p:txBody>
      </p:sp>
    </p:spTree>
    <p:extLst>
      <p:ext uri="{BB962C8B-B14F-4D97-AF65-F5344CB8AC3E}">
        <p14:creationId xmlns:p14="http://schemas.microsoft.com/office/powerpoint/2010/main" val="3289560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04E836-43D2-4EA9-A512-8877270A52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BB5FE9-2EFD-49C4-8BA6-C4B145D9E36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A6736-BDB3-422C-B4B6-8A13168FE3C3}"/>
              </a:ext>
            </a:extLst>
          </p:cNvPr>
          <p:cNvSpPr>
            <a:spLocks noGrp="1"/>
          </p:cNvSpPr>
          <p:nvPr>
            <p:ph type="dt" sz="half" idx="10"/>
          </p:nvPr>
        </p:nvSpPr>
        <p:spPr/>
        <p:txBody>
          <a:bodyPr/>
          <a:lstStyle/>
          <a:p>
            <a:fld id="{0C68F7B2-BFD6-4D09-8792-726D6311D5DF}" type="datetimeFigureOut">
              <a:rPr lang="en-US" smtClean="0"/>
              <a:t>1/3/2022</a:t>
            </a:fld>
            <a:endParaRPr lang="en-US"/>
          </a:p>
        </p:txBody>
      </p:sp>
      <p:sp>
        <p:nvSpPr>
          <p:cNvPr id="5" name="Footer Placeholder 4">
            <a:extLst>
              <a:ext uri="{FF2B5EF4-FFF2-40B4-BE49-F238E27FC236}">
                <a16:creationId xmlns:a16="http://schemas.microsoft.com/office/drawing/2014/main" id="{DD824FE5-CDBC-4487-9EE7-1BA63D4BCE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2A26C-15DE-4112-908D-06B694DB2B27}"/>
              </a:ext>
            </a:extLst>
          </p:cNvPr>
          <p:cNvSpPr>
            <a:spLocks noGrp="1"/>
          </p:cNvSpPr>
          <p:nvPr>
            <p:ph type="sldNum" sz="quarter" idx="12"/>
          </p:nvPr>
        </p:nvSpPr>
        <p:spPr/>
        <p:txBody>
          <a:bodyPr/>
          <a:lstStyle/>
          <a:p>
            <a:fld id="{C77C35A5-7581-4BDA-91DE-21908C823B74}" type="slidenum">
              <a:rPr lang="en-US" smtClean="0"/>
              <a:t>‹#›</a:t>
            </a:fld>
            <a:endParaRPr lang="en-US"/>
          </a:p>
        </p:txBody>
      </p:sp>
    </p:spTree>
    <p:extLst>
      <p:ext uri="{BB962C8B-B14F-4D97-AF65-F5344CB8AC3E}">
        <p14:creationId xmlns:p14="http://schemas.microsoft.com/office/powerpoint/2010/main" val="2260365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83A9C-9491-48E8-B00C-0D41DB6CF1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3A6BB-08BC-4CDD-8CB6-6FB77735ED3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FC39D9-91A7-4A09-8896-7513A4C13FFD}"/>
              </a:ext>
            </a:extLst>
          </p:cNvPr>
          <p:cNvSpPr>
            <a:spLocks noGrp="1"/>
          </p:cNvSpPr>
          <p:nvPr>
            <p:ph type="dt" sz="half" idx="10"/>
          </p:nvPr>
        </p:nvSpPr>
        <p:spPr/>
        <p:txBody>
          <a:bodyPr/>
          <a:lstStyle/>
          <a:p>
            <a:fld id="{0C68F7B2-BFD6-4D09-8792-726D6311D5DF}" type="datetimeFigureOut">
              <a:rPr lang="en-US" smtClean="0"/>
              <a:t>1/3/2022</a:t>
            </a:fld>
            <a:endParaRPr lang="en-US"/>
          </a:p>
        </p:txBody>
      </p:sp>
      <p:sp>
        <p:nvSpPr>
          <p:cNvPr id="5" name="Footer Placeholder 4">
            <a:extLst>
              <a:ext uri="{FF2B5EF4-FFF2-40B4-BE49-F238E27FC236}">
                <a16:creationId xmlns:a16="http://schemas.microsoft.com/office/drawing/2014/main" id="{DCC81399-5504-45A9-BA69-AEB4AFF8F8D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D3C3FE3-01C3-43D8-B93C-CC76AE8328DE}"/>
              </a:ext>
            </a:extLst>
          </p:cNvPr>
          <p:cNvSpPr>
            <a:spLocks noGrp="1"/>
          </p:cNvSpPr>
          <p:nvPr>
            <p:ph type="sldNum" sz="quarter" idx="12"/>
          </p:nvPr>
        </p:nvSpPr>
        <p:spPr/>
        <p:txBody>
          <a:bodyPr/>
          <a:lstStyle/>
          <a:p>
            <a:fld id="{C77C35A5-7581-4BDA-91DE-21908C823B74}" type="slidenum">
              <a:rPr lang="en-US" smtClean="0"/>
              <a:t>‹#›</a:t>
            </a:fld>
            <a:endParaRPr lang="en-US"/>
          </a:p>
        </p:txBody>
      </p:sp>
    </p:spTree>
    <p:extLst>
      <p:ext uri="{BB962C8B-B14F-4D97-AF65-F5344CB8AC3E}">
        <p14:creationId xmlns:p14="http://schemas.microsoft.com/office/powerpoint/2010/main" val="141710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B71CF-FD60-4195-AC8E-0DDD31AB3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E76797-F8D4-4DF3-8AEF-6BB2C2B4A8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244163A-9D80-4222-A4A6-042A037CA8F1}"/>
              </a:ext>
            </a:extLst>
          </p:cNvPr>
          <p:cNvSpPr>
            <a:spLocks noGrp="1"/>
          </p:cNvSpPr>
          <p:nvPr>
            <p:ph type="dt" sz="half" idx="10"/>
          </p:nvPr>
        </p:nvSpPr>
        <p:spPr/>
        <p:txBody>
          <a:bodyPr/>
          <a:lstStyle/>
          <a:p>
            <a:fld id="{0C68F7B2-BFD6-4D09-8792-726D6311D5DF}" type="datetimeFigureOut">
              <a:rPr lang="en-US" smtClean="0"/>
              <a:t>1/3/2022</a:t>
            </a:fld>
            <a:endParaRPr lang="en-US"/>
          </a:p>
        </p:txBody>
      </p:sp>
      <p:sp>
        <p:nvSpPr>
          <p:cNvPr id="5" name="Footer Placeholder 4">
            <a:extLst>
              <a:ext uri="{FF2B5EF4-FFF2-40B4-BE49-F238E27FC236}">
                <a16:creationId xmlns:a16="http://schemas.microsoft.com/office/drawing/2014/main" id="{F7983842-D85D-469E-8D94-5F224CA693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E709EE-B96C-402D-B7E8-23093C5E5BF8}"/>
              </a:ext>
            </a:extLst>
          </p:cNvPr>
          <p:cNvSpPr>
            <a:spLocks noGrp="1"/>
          </p:cNvSpPr>
          <p:nvPr>
            <p:ph type="sldNum" sz="quarter" idx="12"/>
          </p:nvPr>
        </p:nvSpPr>
        <p:spPr/>
        <p:txBody>
          <a:bodyPr/>
          <a:lstStyle/>
          <a:p>
            <a:fld id="{C77C35A5-7581-4BDA-91DE-21908C823B74}" type="slidenum">
              <a:rPr lang="en-US" smtClean="0"/>
              <a:t>‹#›</a:t>
            </a:fld>
            <a:endParaRPr lang="en-US"/>
          </a:p>
        </p:txBody>
      </p:sp>
    </p:spTree>
    <p:extLst>
      <p:ext uri="{BB962C8B-B14F-4D97-AF65-F5344CB8AC3E}">
        <p14:creationId xmlns:p14="http://schemas.microsoft.com/office/powerpoint/2010/main" val="3933577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73BF8-E483-4A1E-AD42-A437B4E09E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0D2847-FC8E-4539-A80E-1EA7A7F7C70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8E7F51-AE2C-4C97-8DDC-27DDC064218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91F389-A357-431A-AC45-1E3623360DB9}"/>
              </a:ext>
            </a:extLst>
          </p:cNvPr>
          <p:cNvSpPr>
            <a:spLocks noGrp="1"/>
          </p:cNvSpPr>
          <p:nvPr>
            <p:ph type="dt" sz="half" idx="10"/>
          </p:nvPr>
        </p:nvSpPr>
        <p:spPr/>
        <p:txBody>
          <a:bodyPr/>
          <a:lstStyle/>
          <a:p>
            <a:fld id="{0C68F7B2-BFD6-4D09-8792-726D6311D5DF}" type="datetimeFigureOut">
              <a:rPr lang="en-US" smtClean="0"/>
              <a:t>1/3/2022</a:t>
            </a:fld>
            <a:endParaRPr lang="en-US"/>
          </a:p>
        </p:txBody>
      </p:sp>
      <p:sp>
        <p:nvSpPr>
          <p:cNvPr id="6" name="Footer Placeholder 5">
            <a:extLst>
              <a:ext uri="{FF2B5EF4-FFF2-40B4-BE49-F238E27FC236}">
                <a16:creationId xmlns:a16="http://schemas.microsoft.com/office/drawing/2014/main" id="{EEA4A41C-84F8-44EA-B398-BED4198DC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C53EBB-6280-4473-851B-BDBEB91597B5}"/>
              </a:ext>
            </a:extLst>
          </p:cNvPr>
          <p:cNvSpPr>
            <a:spLocks noGrp="1"/>
          </p:cNvSpPr>
          <p:nvPr>
            <p:ph type="sldNum" sz="quarter" idx="12"/>
          </p:nvPr>
        </p:nvSpPr>
        <p:spPr/>
        <p:txBody>
          <a:bodyPr/>
          <a:lstStyle/>
          <a:p>
            <a:fld id="{C77C35A5-7581-4BDA-91DE-21908C823B74}" type="slidenum">
              <a:rPr lang="en-US" smtClean="0"/>
              <a:t>‹#›</a:t>
            </a:fld>
            <a:endParaRPr lang="en-US"/>
          </a:p>
        </p:txBody>
      </p:sp>
    </p:spTree>
    <p:extLst>
      <p:ext uri="{BB962C8B-B14F-4D97-AF65-F5344CB8AC3E}">
        <p14:creationId xmlns:p14="http://schemas.microsoft.com/office/powerpoint/2010/main" val="1919203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A3FAF-CBC4-4B54-9C5D-F6B4F123D6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DFC537-3E94-42F6-A556-FA36CC2BD7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D5AB8B0-C8A5-4325-832B-A504F3504E7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5ED0F8-99DE-4451-B0E5-71B1267701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8BFE66-46DB-46E6-ABC4-247314803C2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2C8BAD-0408-4B34-BEE0-7F9A5C957893}"/>
              </a:ext>
            </a:extLst>
          </p:cNvPr>
          <p:cNvSpPr>
            <a:spLocks noGrp="1"/>
          </p:cNvSpPr>
          <p:nvPr>
            <p:ph type="dt" sz="half" idx="10"/>
          </p:nvPr>
        </p:nvSpPr>
        <p:spPr/>
        <p:txBody>
          <a:bodyPr/>
          <a:lstStyle/>
          <a:p>
            <a:fld id="{0C68F7B2-BFD6-4D09-8792-726D6311D5DF}" type="datetimeFigureOut">
              <a:rPr lang="en-US" smtClean="0"/>
              <a:t>1/3/2022</a:t>
            </a:fld>
            <a:endParaRPr lang="en-US"/>
          </a:p>
        </p:txBody>
      </p:sp>
      <p:sp>
        <p:nvSpPr>
          <p:cNvPr id="8" name="Footer Placeholder 7">
            <a:extLst>
              <a:ext uri="{FF2B5EF4-FFF2-40B4-BE49-F238E27FC236}">
                <a16:creationId xmlns:a16="http://schemas.microsoft.com/office/drawing/2014/main" id="{D64A9864-829C-40DB-9D95-2717FA29FC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9C6689-826B-4A61-A5BB-ED664E1DA43C}"/>
              </a:ext>
            </a:extLst>
          </p:cNvPr>
          <p:cNvSpPr>
            <a:spLocks noGrp="1"/>
          </p:cNvSpPr>
          <p:nvPr>
            <p:ph type="sldNum" sz="quarter" idx="12"/>
          </p:nvPr>
        </p:nvSpPr>
        <p:spPr/>
        <p:txBody>
          <a:bodyPr/>
          <a:lstStyle/>
          <a:p>
            <a:fld id="{C77C35A5-7581-4BDA-91DE-21908C823B74}" type="slidenum">
              <a:rPr lang="en-US" smtClean="0"/>
              <a:t>‹#›</a:t>
            </a:fld>
            <a:endParaRPr lang="en-US"/>
          </a:p>
        </p:txBody>
      </p:sp>
    </p:spTree>
    <p:extLst>
      <p:ext uri="{BB962C8B-B14F-4D97-AF65-F5344CB8AC3E}">
        <p14:creationId xmlns:p14="http://schemas.microsoft.com/office/powerpoint/2010/main" val="702407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4FCF7-3822-422B-ADC1-BEF904D293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9343F1-8DBC-467F-884C-C0AD38A9CF7A}"/>
              </a:ext>
            </a:extLst>
          </p:cNvPr>
          <p:cNvSpPr>
            <a:spLocks noGrp="1"/>
          </p:cNvSpPr>
          <p:nvPr>
            <p:ph type="dt" sz="half" idx="10"/>
          </p:nvPr>
        </p:nvSpPr>
        <p:spPr/>
        <p:txBody>
          <a:bodyPr/>
          <a:lstStyle/>
          <a:p>
            <a:fld id="{0C68F7B2-BFD6-4D09-8792-726D6311D5DF}" type="datetimeFigureOut">
              <a:rPr lang="en-US" smtClean="0"/>
              <a:t>1/3/2022</a:t>
            </a:fld>
            <a:endParaRPr lang="en-US"/>
          </a:p>
        </p:txBody>
      </p:sp>
      <p:sp>
        <p:nvSpPr>
          <p:cNvPr id="4" name="Footer Placeholder 3">
            <a:extLst>
              <a:ext uri="{FF2B5EF4-FFF2-40B4-BE49-F238E27FC236}">
                <a16:creationId xmlns:a16="http://schemas.microsoft.com/office/drawing/2014/main" id="{5215674A-EF2F-4F26-BF37-779B1F458C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0DCA0E-F5F0-4D89-AB2D-0D4AED4DF7CD}"/>
              </a:ext>
            </a:extLst>
          </p:cNvPr>
          <p:cNvSpPr>
            <a:spLocks noGrp="1"/>
          </p:cNvSpPr>
          <p:nvPr>
            <p:ph type="sldNum" sz="quarter" idx="12"/>
          </p:nvPr>
        </p:nvSpPr>
        <p:spPr/>
        <p:txBody>
          <a:bodyPr/>
          <a:lstStyle/>
          <a:p>
            <a:fld id="{C77C35A5-7581-4BDA-91DE-21908C823B74}" type="slidenum">
              <a:rPr lang="en-US" smtClean="0"/>
              <a:t>‹#›</a:t>
            </a:fld>
            <a:endParaRPr lang="en-US"/>
          </a:p>
        </p:txBody>
      </p:sp>
    </p:spTree>
    <p:extLst>
      <p:ext uri="{BB962C8B-B14F-4D97-AF65-F5344CB8AC3E}">
        <p14:creationId xmlns:p14="http://schemas.microsoft.com/office/powerpoint/2010/main" val="3876756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B4C2B5-1E0F-4AC0-9F68-953CA17DA61D}"/>
              </a:ext>
            </a:extLst>
          </p:cNvPr>
          <p:cNvSpPr>
            <a:spLocks noGrp="1"/>
          </p:cNvSpPr>
          <p:nvPr>
            <p:ph type="dt" sz="half" idx="10"/>
          </p:nvPr>
        </p:nvSpPr>
        <p:spPr/>
        <p:txBody>
          <a:bodyPr/>
          <a:lstStyle/>
          <a:p>
            <a:fld id="{0C68F7B2-BFD6-4D09-8792-726D6311D5DF}" type="datetimeFigureOut">
              <a:rPr lang="en-US" smtClean="0"/>
              <a:t>1/3/2022</a:t>
            </a:fld>
            <a:endParaRPr lang="en-US"/>
          </a:p>
        </p:txBody>
      </p:sp>
      <p:sp>
        <p:nvSpPr>
          <p:cNvPr id="3" name="Footer Placeholder 2">
            <a:extLst>
              <a:ext uri="{FF2B5EF4-FFF2-40B4-BE49-F238E27FC236}">
                <a16:creationId xmlns:a16="http://schemas.microsoft.com/office/drawing/2014/main" id="{DA4AE54E-14F5-4F03-A7DC-4A8896189B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2F6AE3-CE80-4DBA-8103-74C2EF1CF7E5}"/>
              </a:ext>
            </a:extLst>
          </p:cNvPr>
          <p:cNvSpPr>
            <a:spLocks noGrp="1"/>
          </p:cNvSpPr>
          <p:nvPr>
            <p:ph type="sldNum" sz="quarter" idx="12"/>
          </p:nvPr>
        </p:nvSpPr>
        <p:spPr/>
        <p:txBody>
          <a:bodyPr/>
          <a:lstStyle/>
          <a:p>
            <a:fld id="{C77C35A5-7581-4BDA-91DE-21908C823B74}" type="slidenum">
              <a:rPr lang="en-US" smtClean="0"/>
              <a:t>‹#›</a:t>
            </a:fld>
            <a:endParaRPr lang="en-US"/>
          </a:p>
        </p:txBody>
      </p:sp>
    </p:spTree>
    <p:extLst>
      <p:ext uri="{BB962C8B-B14F-4D97-AF65-F5344CB8AC3E}">
        <p14:creationId xmlns:p14="http://schemas.microsoft.com/office/powerpoint/2010/main" val="668171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848A6-735E-4C40-9F4C-ECD522F46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61979D-7923-4940-9CD5-58E03352D5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9C1930-6A47-4D59-A261-15A78A6105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8DEEE3-AC52-4E9B-ACB6-86D84ABA37D5}"/>
              </a:ext>
            </a:extLst>
          </p:cNvPr>
          <p:cNvSpPr>
            <a:spLocks noGrp="1"/>
          </p:cNvSpPr>
          <p:nvPr>
            <p:ph type="dt" sz="half" idx="10"/>
          </p:nvPr>
        </p:nvSpPr>
        <p:spPr/>
        <p:txBody>
          <a:bodyPr/>
          <a:lstStyle/>
          <a:p>
            <a:fld id="{0C68F7B2-BFD6-4D09-8792-726D6311D5DF}" type="datetimeFigureOut">
              <a:rPr lang="en-US" smtClean="0"/>
              <a:t>1/3/2022</a:t>
            </a:fld>
            <a:endParaRPr lang="en-US"/>
          </a:p>
        </p:txBody>
      </p:sp>
      <p:sp>
        <p:nvSpPr>
          <p:cNvPr id="6" name="Footer Placeholder 5">
            <a:extLst>
              <a:ext uri="{FF2B5EF4-FFF2-40B4-BE49-F238E27FC236}">
                <a16:creationId xmlns:a16="http://schemas.microsoft.com/office/drawing/2014/main" id="{7CDB22EE-88A4-4A50-B85A-929FA0859E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6C02BE-5691-4BD6-8F1C-4E25BEBB120A}"/>
              </a:ext>
            </a:extLst>
          </p:cNvPr>
          <p:cNvSpPr>
            <a:spLocks noGrp="1"/>
          </p:cNvSpPr>
          <p:nvPr>
            <p:ph type="sldNum" sz="quarter" idx="12"/>
          </p:nvPr>
        </p:nvSpPr>
        <p:spPr/>
        <p:txBody>
          <a:bodyPr/>
          <a:lstStyle/>
          <a:p>
            <a:fld id="{C77C35A5-7581-4BDA-91DE-21908C823B74}" type="slidenum">
              <a:rPr lang="en-US" smtClean="0"/>
              <a:t>‹#›</a:t>
            </a:fld>
            <a:endParaRPr lang="en-US"/>
          </a:p>
        </p:txBody>
      </p:sp>
    </p:spTree>
    <p:extLst>
      <p:ext uri="{BB962C8B-B14F-4D97-AF65-F5344CB8AC3E}">
        <p14:creationId xmlns:p14="http://schemas.microsoft.com/office/powerpoint/2010/main" val="188695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224D-AF31-4E66-A541-21DDE222D6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9EB291-6ED6-4C73-84B5-8D74D6B8B3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305398-5903-4038-A87C-7223A0060D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4365A40-F945-4247-AF1A-8B7A60F4A6FB}"/>
              </a:ext>
            </a:extLst>
          </p:cNvPr>
          <p:cNvSpPr>
            <a:spLocks noGrp="1"/>
          </p:cNvSpPr>
          <p:nvPr>
            <p:ph type="dt" sz="half" idx="10"/>
          </p:nvPr>
        </p:nvSpPr>
        <p:spPr/>
        <p:txBody>
          <a:bodyPr/>
          <a:lstStyle/>
          <a:p>
            <a:fld id="{0C68F7B2-BFD6-4D09-8792-726D6311D5DF}" type="datetimeFigureOut">
              <a:rPr lang="en-US" smtClean="0"/>
              <a:t>1/3/2022</a:t>
            </a:fld>
            <a:endParaRPr lang="en-US"/>
          </a:p>
        </p:txBody>
      </p:sp>
      <p:sp>
        <p:nvSpPr>
          <p:cNvPr id="6" name="Footer Placeholder 5">
            <a:extLst>
              <a:ext uri="{FF2B5EF4-FFF2-40B4-BE49-F238E27FC236}">
                <a16:creationId xmlns:a16="http://schemas.microsoft.com/office/drawing/2014/main" id="{1AF0C2D5-0D11-45A1-A038-B4F90AC45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4C14D4-103E-4D6C-8ED0-50B30CF4F25B}"/>
              </a:ext>
            </a:extLst>
          </p:cNvPr>
          <p:cNvSpPr>
            <a:spLocks noGrp="1"/>
          </p:cNvSpPr>
          <p:nvPr>
            <p:ph type="sldNum" sz="quarter" idx="12"/>
          </p:nvPr>
        </p:nvSpPr>
        <p:spPr/>
        <p:txBody>
          <a:bodyPr/>
          <a:lstStyle/>
          <a:p>
            <a:fld id="{C77C35A5-7581-4BDA-91DE-21908C823B74}" type="slidenum">
              <a:rPr lang="en-US" smtClean="0"/>
              <a:t>‹#›</a:t>
            </a:fld>
            <a:endParaRPr lang="en-US"/>
          </a:p>
        </p:txBody>
      </p:sp>
    </p:spTree>
    <p:extLst>
      <p:ext uri="{BB962C8B-B14F-4D97-AF65-F5344CB8AC3E}">
        <p14:creationId xmlns:p14="http://schemas.microsoft.com/office/powerpoint/2010/main" val="3318667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C9E264-C703-4F3D-AAD1-24CB20F8CB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D92674-D7B1-437B-9849-F13793959F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0A2CE-F269-4D2B-B3CE-029BA8E44D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68F7B2-BFD6-4D09-8792-726D6311D5DF}" type="datetimeFigureOut">
              <a:rPr lang="en-US" smtClean="0"/>
              <a:t>1/3/2022</a:t>
            </a:fld>
            <a:endParaRPr lang="en-US"/>
          </a:p>
        </p:txBody>
      </p:sp>
      <p:sp>
        <p:nvSpPr>
          <p:cNvPr id="5" name="Footer Placeholder 4">
            <a:extLst>
              <a:ext uri="{FF2B5EF4-FFF2-40B4-BE49-F238E27FC236}">
                <a16:creationId xmlns:a16="http://schemas.microsoft.com/office/drawing/2014/main" id="{69BD50F2-A277-4D05-89D7-9D1180CF98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DF1314-B86C-4C9C-A08B-B373A873AC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7C35A5-7581-4BDA-91DE-21908C823B74}" type="slidenum">
              <a:rPr lang="en-US" smtClean="0"/>
              <a:t>‹#›</a:t>
            </a:fld>
            <a:endParaRPr lang="en-US"/>
          </a:p>
        </p:txBody>
      </p:sp>
    </p:spTree>
    <p:extLst>
      <p:ext uri="{BB962C8B-B14F-4D97-AF65-F5344CB8AC3E}">
        <p14:creationId xmlns:p14="http://schemas.microsoft.com/office/powerpoint/2010/main" val="4194295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5CD66F-0F11-435B-9067-FFC4C92B7AC7}"/>
              </a:ext>
            </a:extLst>
          </p:cNvPr>
          <p:cNvSpPr>
            <a:spLocks noGrp="1"/>
          </p:cNvSpPr>
          <p:nvPr>
            <p:ph type="ctrTitle"/>
          </p:nvPr>
        </p:nvSpPr>
        <p:spPr>
          <a:xfrm>
            <a:off x="463686" y="666728"/>
            <a:ext cx="5007907" cy="2934675"/>
          </a:xfrm>
        </p:spPr>
        <p:txBody>
          <a:bodyPr anchor="t">
            <a:noAutofit/>
          </a:bodyPr>
          <a:lstStyle/>
          <a:p>
            <a:pPr algn="r" rtl="1"/>
            <a:r>
              <a:rPr lang="he-IL" sz="4800" dirty="0"/>
              <a:t>זיהום הנחלים הים,  והחופים מביוב</a:t>
            </a:r>
            <a:br>
              <a:rPr lang="he-IL" sz="4800" dirty="0"/>
            </a:br>
            <a:r>
              <a:rPr lang="he-IL" sz="4800" dirty="0"/>
              <a:t> ונגר עירוני מזוהם  </a:t>
            </a:r>
            <a:br>
              <a:rPr lang="en-US" sz="4800" dirty="0"/>
            </a:br>
            <a:r>
              <a:rPr lang="he-IL" sz="4800" b="1" dirty="0"/>
              <a:t> </a:t>
            </a:r>
            <a:br>
              <a:rPr lang="en-US" sz="4800" dirty="0"/>
            </a:br>
            <a:endParaRPr lang="en-US" sz="4800" dirty="0"/>
          </a:p>
        </p:txBody>
      </p:sp>
      <p:grpSp>
        <p:nvGrpSpPr>
          <p:cNvPr id="35" name="Group 34">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36" name="Rectangle 35">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company name&#10;&#10;Description automatically generated">
            <a:extLst>
              <a:ext uri="{FF2B5EF4-FFF2-40B4-BE49-F238E27FC236}">
                <a16:creationId xmlns:a16="http://schemas.microsoft.com/office/drawing/2014/main" id="{A10A9DB5-09FD-40AD-B444-2F93B4F7676C}"/>
              </a:ext>
            </a:extLst>
          </p:cNvPr>
          <p:cNvPicPr>
            <a:picLocks noChangeAspect="1"/>
          </p:cNvPicPr>
          <p:nvPr/>
        </p:nvPicPr>
        <p:blipFill rotWithShape="1">
          <a:blip r:embed="rId3">
            <a:extLst>
              <a:ext uri="{28A0092B-C50C-407E-A947-70E740481C1C}">
                <a14:useLocalDpi xmlns:a14="http://schemas.microsoft.com/office/drawing/2010/main" val="0"/>
              </a:ext>
            </a:extLst>
          </a:blip>
          <a:srcRect r="3" b="3"/>
          <a:stretch/>
        </p:blipFill>
        <p:spPr>
          <a:xfrm>
            <a:off x="1921786" y="2723426"/>
            <a:ext cx="3267201" cy="3267201"/>
          </a:xfrm>
          <a:prstGeom prst="rect">
            <a:avLst/>
          </a:prstGeom>
        </p:spPr>
      </p:pic>
      <p:pic>
        <p:nvPicPr>
          <p:cNvPr id="39" name="Picture 2" descr="שלולית שחורה">
            <a:extLst>
              <a:ext uri="{FF2B5EF4-FFF2-40B4-BE49-F238E27FC236}">
                <a16:creationId xmlns:a16="http://schemas.microsoft.com/office/drawing/2014/main" id="{CFFB055A-308A-4C90-954F-CB492AAE31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9691" y="666728"/>
            <a:ext cx="4527256" cy="523602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0B93732A-DC3D-4F5B-8553-3DFAA82F8750}"/>
              </a:ext>
            </a:extLst>
          </p:cNvPr>
          <p:cNvSpPr txBox="1"/>
          <p:nvPr/>
        </p:nvSpPr>
        <p:spPr>
          <a:xfrm>
            <a:off x="7040880" y="6515100"/>
            <a:ext cx="4057650" cy="369332"/>
          </a:xfrm>
          <a:prstGeom prst="rect">
            <a:avLst/>
          </a:prstGeom>
          <a:noFill/>
        </p:spPr>
        <p:txBody>
          <a:bodyPr wrap="square" rtlCol="0">
            <a:spAutoFit/>
          </a:bodyPr>
          <a:lstStyle/>
          <a:p>
            <a:r>
              <a:rPr lang="he-IL" dirty="0"/>
              <a:t>נקז חלוצי התעשיה מפרץ חיפה, יאיר גיל</a:t>
            </a:r>
            <a:endParaRPr lang="en-US" dirty="0"/>
          </a:p>
        </p:txBody>
      </p:sp>
    </p:spTree>
    <p:extLst>
      <p:ext uri="{BB962C8B-B14F-4D97-AF65-F5344CB8AC3E}">
        <p14:creationId xmlns:p14="http://schemas.microsoft.com/office/powerpoint/2010/main" val="1445831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731911C7-4080-4394-B52B-CFD40606B77A}"/>
              </a:ext>
            </a:extLst>
          </p:cNvPr>
          <p:cNvGraphicFramePr/>
          <p:nvPr>
            <p:extLst>
              <p:ext uri="{D42A27DB-BD31-4B8C-83A1-F6EECF244321}">
                <p14:modId xmlns:p14="http://schemas.microsoft.com/office/powerpoint/2010/main" val="2848209992"/>
              </p:ext>
            </p:extLst>
          </p:nvPr>
        </p:nvGraphicFramePr>
        <p:xfrm>
          <a:off x="69883" y="471763"/>
          <a:ext cx="6809805" cy="327860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CE973672-40E9-41FC-A757-565688550EB5}"/>
              </a:ext>
            </a:extLst>
          </p:cNvPr>
          <p:cNvSpPr>
            <a:spLocks noGrp="1"/>
          </p:cNvSpPr>
          <p:nvPr>
            <p:ph type="title"/>
          </p:nvPr>
        </p:nvSpPr>
        <p:spPr>
          <a:xfrm>
            <a:off x="1676400" y="-191018"/>
            <a:ext cx="10515600" cy="1325563"/>
          </a:xfrm>
        </p:spPr>
        <p:txBody>
          <a:bodyPr>
            <a:normAutofit/>
          </a:bodyPr>
          <a:lstStyle/>
          <a:p>
            <a:pPr algn="r" rtl="1"/>
            <a:r>
              <a:rPr lang="he-IL" sz="3200" dirty="0"/>
              <a:t>ממוצע ספירת חידקים בגרם חול לפי מרחק במטר</a:t>
            </a:r>
            <a:r>
              <a:rPr lang="en-US" sz="3200" dirty="0"/>
              <a:t> </a:t>
            </a:r>
            <a:r>
              <a:rPr lang="he-IL" sz="3200" dirty="0"/>
              <a:t>מתואי מוצא הנקזים:</a:t>
            </a:r>
            <a:endParaRPr lang="en-US" sz="3200" dirty="0"/>
          </a:p>
        </p:txBody>
      </p:sp>
      <p:graphicFrame>
        <p:nvGraphicFramePr>
          <p:cNvPr id="5" name="Content Placeholder 4">
            <a:extLst>
              <a:ext uri="{FF2B5EF4-FFF2-40B4-BE49-F238E27FC236}">
                <a16:creationId xmlns:a16="http://schemas.microsoft.com/office/drawing/2014/main" id="{A7594ADA-26C1-4C47-AD10-EF0081EE92DF}"/>
              </a:ext>
            </a:extLst>
          </p:cNvPr>
          <p:cNvGraphicFramePr>
            <a:graphicFrameLocks noGrp="1"/>
          </p:cNvGraphicFramePr>
          <p:nvPr>
            <p:ph idx="1"/>
            <p:extLst>
              <p:ext uri="{D42A27DB-BD31-4B8C-83A1-F6EECF244321}">
                <p14:modId xmlns:p14="http://schemas.microsoft.com/office/powerpoint/2010/main" val="3972295826"/>
              </p:ext>
            </p:extLst>
          </p:nvPr>
        </p:nvGraphicFramePr>
        <p:xfrm>
          <a:off x="69884" y="3935399"/>
          <a:ext cx="6809806" cy="27048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A4C2EDBA-4B76-4AC4-8260-38B00AAB6669}"/>
              </a:ext>
            </a:extLst>
          </p:cNvPr>
          <p:cNvGraphicFramePr/>
          <p:nvPr>
            <p:extLst>
              <p:ext uri="{D42A27DB-BD31-4B8C-83A1-F6EECF244321}">
                <p14:modId xmlns:p14="http://schemas.microsoft.com/office/powerpoint/2010/main" val="3377204047"/>
              </p:ext>
            </p:extLst>
          </p:nvPr>
        </p:nvGraphicFramePr>
        <p:xfrm>
          <a:off x="6598235" y="1878551"/>
          <a:ext cx="5708065" cy="310089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5168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EB293-927C-4020-A831-252FCEF3EDD3}"/>
              </a:ext>
            </a:extLst>
          </p:cNvPr>
          <p:cNvSpPr>
            <a:spLocks noGrp="1"/>
          </p:cNvSpPr>
          <p:nvPr>
            <p:ph type="title"/>
          </p:nvPr>
        </p:nvSpPr>
        <p:spPr>
          <a:xfrm>
            <a:off x="1534236" y="-248543"/>
            <a:ext cx="10515600" cy="1325563"/>
          </a:xfrm>
        </p:spPr>
        <p:txBody>
          <a:bodyPr>
            <a:normAutofit/>
          </a:bodyPr>
          <a:lstStyle/>
          <a:p>
            <a:pPr algn="r" rtl="1"/>
            <a:r>
              <a:rPr lang="he-IL" dirty="0"/>
              <a:t>ריכוזי קרבומזפין בנקזים </a:t>
            </a:r>
            <a:endParaRPr lang="en-US" dirty="0"/>
          </a:p>
        </p:txBody>
      </p:sp>
      <p:sp>
        <p:nvSpPr>
          <p:cNvPr id="3" name="Content Placeholder 2">
            <a:extLst>
              <a:ext uri="{FF2B5EF4-FFF2-40B4-BE49-F238E27FC236}">
                <a16:creationId xmlns:a16="http://schemas.microsoft.com/office/drawing/2014/main" id="{E30CA0B1-2BD7-463D-97E2-DB84F6EF6D2B}"/>
              </a:ext>
            </a:extLst>
          </p:cNvPr>
          <p:cNvSpPr>
            <a:spLocks noGrp="1"/>
          </p:cNvSpPr>
          <p:nvPr>
            <p:ph idx="1"/>
          </p:nvPr>
        </p:nvSpPr>
        <p:spPr>
          <a:xfrm>
            <a:off x="1534236" y="557929"/>
            <a:ext cx="10515600" cy="3042585"/>
          </a:xfrm>
        </p:spPr>
        <p:txBody>
          <a:bodyPr>
            <a:normAutofit/>
          </a:bodyPr>
          <a:lstStyle/>
          <a:p>
            <a:pPr algn="r" rtl="1">
              <a:lnSpc>
                <a:spcPct val="120000"/>
              </a:lnSpc>
              <a:spcBef>
                <a:spcPts val="600"/>
              </a:spcBef>
            </a:pPr>
            <a:r>
              <a:rPr lang="he-IL" sz="2400" dirty="0"/>
              <a:t>בשני נקזים (חוף הסטודנטים וחוף יהודית נאות) ריכוזי קרבומזפין וקפאין המעידים על חדירת שפכים ביתיים) ;  (2-4% שפכים גולמיים); </a:t>
            </a:r>
          </a:p>
          <a:p>
            <a:pPr algn="r" rtl="1">
              <a:lnSpc>
                <a:spcPct val="120000"/>
              </a:lnSpc>
              <a:spcBef>
                <a:spcPts val="600"/>
              </a:spcBef>
            </a:pPr>
            <a:r>
              <a:rPr lang="he-IL" sz="2400" dirty="0"/>
              <a:t>בנקז אחד במורד אזור תעשייתי (עם מפעל תרופות) ריכוז  הקרבומזפין היה גבוה פי 10 מריכוזו בשפכים וקולחין עירונייים.  </a:t>
            </a:r>
            <a:endParaRPr lang="en-US" sz="2400" dirty="0"/>
          </a:p>
          <a:p>
            <a:pPr algn="r" rtl="1"/>
            <a:endParaRPr lang="en-US" sz="2400" dirty="0"/>
          </a:p>
        </p:txBody>
      </p:sp>
      <p:sp>
        <p:nvSpPr>
          <p:cNvPr id="5" name="Rectangle 1">
            <a:extLst>
              <a:ext uri="{FF2B5EF4-FFF2-40B4-BE49-F238E27FC236}">
                <a16:creationId xmlns:a16="http://schemas.microsoft.com/office/drawing/2014/main" id="{10A22549-577D-4268-B638-E55DF8FF1134}"/>
              </a:ext>
            </a:extLst>
          </p:cNvPr>
          <p:cNvSpPr>
            <a:spLocks noChangeArrowheads="1"/>
          </p:cNvSpPr>
          <p:nvPr/>
        </p:nvSpPr>
        <p:spPr bwMode="auto">
          <a:xfrm>
            <a:off x="3586955" y="2517602"/>
            <a:ext cx="73947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he-IL" altLang="en-US" sz="2400" b="0" i="0" u="none" strike="noStrike" cap="none" normalizeH="0" baseline="0" dirty="0">
                <a:ln>
                  <a:noFill/>
                </a:ln>
                <a:solidFill>
                  <a:srgbClr val="1F497D"/>
                </a:solidFill>
                <a:effectLst/>
                <a:latin typeface="Arial" panose="020B0604020202020204" pitchFamily="34" charset="0"/>
                <a:cs typeface="Arial" panose="020B0604020202020204" pitchFamily="34" charset="0"/>
              </a:rPr>
              <a:t>ריכוז תוצאות קרבומזפין וחידקים </a:t>
            </a:r>
            <a:r>
              <a:rPr lang="he-IL" altLang="en-US" sz="2400" dirty="0">
                <a:solidFill>
                  <a:srgbClr val="1F497D"/>
                </a:solidFill>
                <a:latin typeface="Arial" panose="020B0604020202020204" pitchFamily="34" charset="0"/>
                <a:cs typeface="Arial" panose="020B0604020202020204" pitchFamily="34" charset="0"/>
              </a:rPr>
              <a:t>יוני-אוגסט 2017</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49634E02-6D0C-4C82-8D92-0292148BDEC7}"/>
              </a:ext>
            </a:extLst>
          </p:cNvPr>
          <p:cNvGraphicFramePr>
            <a:graphicFrameLocks noGrp="1"/>
          </p:cNvGraphicFramePr>
          <p:nvPr>
            <p:extLst>
              <p:ext uri="{D42A27DB-BD31-4B8C-83A1-F6EECF244321}">
                <p14:modId xmlns:p14="http://schemas.microsoft.com/office/powerpoint/2010/main" val="3730972711"/>
              </p:ext>
            </p:extLst>
          </p:nvPr>
        </p:nvGraphicFramePr>
        <p:xfrm>
          <a:off x="1792444" y="3100604"/>
          <a:ext cx="9408956" cy="3483170"/>
        </p:xfrm>
        <a:graphic>
          <a:graphicData uri="http://schemas.openxmlformats.org/drawingml/2006/table">
            <a:tbl>
              <a:tblPr rtl="1" firstRow="1" firstCol="1" bandRow="1">
                <a:tableStyleId>{5C22544A-7EE6-4342-B048-85BDC9FD1C3A}</a:tableStyleId>
              </a:tblPr>
              <a:tblGrid>
                <a:gridCol w="1560994">
                  <a:extLst>
                    <a:ext uri="{9D8B030D-6E8A-4147-A177-3AD203B41FA5}">
                      <a16:colId xmlns:a16="http://schemas.microsoft.com/office/drawing/2014/main" val="3521345433"/>
                    </a:ext>
                  </a:extLst>
                </a:gridCol>
                <a:gridCol w="2202164">
                  <a:extLst>
                    <a:ext uri="{9D8B030D-6E8A-4147-A177-3AD203B41FA5}">
                      <a16:colId xmlns:a16="http://schemas.microsoft.com/office/drawing/2014/main" val="1557469100"/>
                    </a:ext>
                  </a:extLst>
                </a:gridCol>
                <a:gridCol w="1683243">
                  <a:extLst>
                    <a:ext uri="{9D8B030D-6E8A-4147-A177-3AD203B41FA5}">
                      <a16:colId xmlns:a16="http://schemas.microsoft.com/office/drawing/2014/main" val="3415169638"/>
                    </a:ext>
                  </a:extLst>
                </a:gridCol>
                <a:gridCol w="1436811">
                  <a:extLst>
                    <a:ext uri="{9D8B030D-6E8A-4147-A177-3AD203B41FA5}">
                      <a16:colId xmlns:a16="http://schemas.microsoft.com/office/drawing/2014/main" val="1276804865"/>
                    </a:ext>
                  </a:extLst>
                </a:gridCol>
                <a:gridCol w="2525744">
                  <a:extLst>
                    <a:ext uri="{9D8B030D-6E8A-4147-A177-3AD203B41FA5}">
                      <a16:colId xmlns:a16="http://schemas.microsoft.com/office/drawing/2014/main" val="1487853629"/>
                    </a:ext>
                  </a:extLst>
                </a:gridCol>
              </a:tblGrid>
              <a:tr h="672790">
                <a:tc>
                  <a:txBody>
                    <a:bodyPr/>
                    <a:lstStyle/>
                    <a:p>
                      <a:pPr algn="just" rtl="1">
                        <a:spcAft>
                          <a:spcPts val="0"/>
                        </a:spcAft>
                      </a:pPr>
                      <a:r>
                        <a:rPr lang="he-IL" sz="1800" dirty="0">
                          <a:effectLst/>
                        </a:rPr>
                        <a:t>חוף הנקז</a:t>
                      </a:r>
                      <a:endParaRPr lang="en-US" sz="1800" dirty="0">
                        <a:effectLst/>
                        <a:latin typeface="Calibri" panose="020F0502020204030204" pitchFamily="34" charset="0"/>
                        <a:cs typeface="Arial" panose="020B0604020202020204" pitchFamily="34" charset="0"/>
                      </a:endParaRPr>
                    </a:p>
                  </a:txBody>
                  <a:tcPr marL="68580" marR="68580" marT="0" marB="0"/>
                </a:tc>
                <a:tc>
                  <a:txBody>
                    <a:bodyPr/>
                    <a:lstStyle/>
                    <a:p>
                      <a:pPr algn="just" rtl="1">
                        <a:spcAft>
                          <a:spcPts val="0"/>
                        </a:spcAft>
                      </a:pPr>
                      <a:r>
                        <a:rPr lang="he-IL" sz="2000" dirty="0">
                          <a:effectLst/>
                        </a:rPr>
                        <a:t>קרבומזפין;</a:t>
                      </a:r>
                      <a:endParaRPr lang="en-US" sz="2000" dirty="0">
                        <a:effectLst/>
                      </a:endParaRPr>
                    </a:p>
                    <a:p>
                      <a:pPr algn="just" rtl="1">
                        <a:spcAft>
                          <a:spcPts val="0"/>
                        </a:spcAft>
                      </a:pPr>
                      <a:r>
                        <a:rPr lang="he-IL" sz="2000" dirty="0">
                          <a:effectLst/>
                        </a:rPr>
                        <a:t> </a:t>
                      </a:r>
                      <a:r>
                        <a:rPr lang="en-US" sz="2000" dirty="0">
                          <a:effectLst/>
                        </a:rPr>
                        <a:t>ppb</a:t>
                      </a:r>
                      <a:endParaRPr lang="en-US" sz="2000" dirty="0">
                        <a:effectLst/>
                        <a:latin typeface="Calibri" panose="020F0502020204030204" pitchFamily="34" charset="0"/>
                        <a:cs typeface="Arial" panose="020B0604020202020204" pitchFamily="34" charset="0"/>
                      </a:endParaRPr>
                    </a:p>
                  </a:txBody>
                  <a:tcPr marL="68580" marR="68580" marT="0" marB="0"/>
                </a:tc>
                <a:tc>
                  <a:txBody>
                    <a:bodyPr/>
                    <a:lstStyle/>
                    <a:p>
                      <a:pPr algn="just" rtl="1">
                        <a:spcAft>
                          <a:spcPts val="0"/>
                        </a:spcAft>
                      </a:pPr>
                      <a:r>
                        <a:rPr lang="he-IL" sz="2000" dirty="0">
                          <a:effectLst/>
                          <a:latin typeface="Calibri" panose="020F0502020204030204" pitchFamily="34" charset="0"/>
                          <a:cs typeface="Arial" panose="020B0604020202020204" pitchFamily="34" charset="0"/>
                        </a:rPr>
                        <a:t>קוליפורמים צואתיים</a:t>
                      </a:r>
                      <a:endParaRPr lang="en-US" sz="2000" dirty="0">
                        <a:effectLst/>
                        <a:latin typeface="Calibri" panose="020F0502020204030204" pitchFamily="34" charset="0"/>
                        <a:cs typeface="Arial" panose="020B0604020202020204" pitchFamily="34" charset="0"/>
                      </a:endParaRPr>
                    </a:p>
                  </a:txBody>
                  <a:tcPr marL="68580" marR="68580" marT="0" marB="0"/>
                </a:tc>
                <a:tc>
                  <a:txBody>
                    <a:bodyPr/>
                    <a:lstStyle/>
                    <a:p>
                      <a:pPr algn="just" rtl="1">
                        <a:spcAft>
                          <a:spcPts val="0"/>
                        </a:spcAft>
                      </a:pPr>
                      <a:r>
                        <a:rPr lang="en-US" sz="2000" dirty="0">
                          <a:effectLst/>
                          <a:latin typeface="Calibri" panose="020F0502020204030204" pitchFamily="34" charset="0"/>
                          <a:cs typeface="Arial" panose="020B0604020202020204" pitchFamily="34" charset="0"/>
                        </a:rPr>
                        <a:t>E. Coli</a:t>
                      </a:r>
                    </a:p>
                  </a:txBody>
                  <a:tcPr marL="68580" marR="68580" marT="0" marB="0"/>
                </a:tc>
                <a:tc>
                  <a:txBody>
                    <a:bodyPr/>
                    <a:lstStyle/>
                    <a:p>
                      <a:pPr algn="just" rtl="1">
                        <a:spcAft>
                          <a:spcPts val="0"/>
                        </a:spcAft>
                      </a:pPr>
                      <a:r>
                        <a:rPr lang="he-IL" sz="2000" dirty="0">
                          <a:effectLst/>
                        </a:rPr>
                        <a:t>סטרפטקוקים</a:t>
                      </a:r>
                    </a:p>
                    <a:p>
                      <a:pPr algn="just" rtl="1">
                        <a:spcAft>
                          <a:spcPts val="0"/>
                        </a:spcAft>
                      </a:pPr>
                      <a:r>
                        <a:rPr lang="he-IL" sz="2000" dirty="0">
                          <a:effectLst/>
                        </a:rPr>
                        <a:t>צואתיים </a:t>
                      </a:r>
                      <a:endParaRPr lang="en-US" sz="2000" dirty="0">
                        <a:effectLst/>
                        <a:latin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18945980"/>
                  </a:ext>
                </a:extLst>
              </a:tr>
              <a:tr h="672790">
                <a:tc>
                  <a:txBody>
                    <a:bodyPr/>
                    <a:lstStyle/>
                    <a:p>
                      <a:pPr algn="just" rtl="1">
                        <a:spcAft>
                          <a:spcPts val="0"/>
                        </a:spcAft>
                      </a:pPr>
                      <a:r>
                        <a:rPr lang="he-IL" sz="1800" dirty="0">
                          <a:effectLst/>
                        </a:rPr>
                        <a:t>דדו-סטודנטים</a:t>
                      </a:r>
                      <a:endParaRPr lang="en-US" sz="1800" dirty="0">
                        <a:effectLst/>
                        <a:latin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15000"/>
                        </a:lnSpc>
                        <a:spcBef>
                          <a:spcPts val="0"/>
                        </a:spcBef>
                        <a:spcAft>
                          <a:spcPts val="0"/>
                        </a:spcAft>
                      </a:pPr>
                      <a:r>
                        <a:rPr lang="he-IL" sz="2000" dirty="0">
                          <a:solidFill>
                            <a:srgbClr val="000000"/>
                          </a:solidFill>
                          <a:effectLst/>
                          <a:latin typeface="Arial" panose="020B0604020202020204" pitchFamily="34" charset="0"/>
                          <a:ea typeface="SimSun" panose="02010600030101010101" pitchFamily="2" charset="-122"/>
                          <a:cs typeface="+mj-cs"/>
                        </a:rPr>
                        <a:t> </a:t>
                      </a:r>
                      <a:r>
                        <a:rPr lang="en-US" sz="2000" dirty="0">
                          <a:solidFill>
                            <a:srgbClr val="000000"/>
                          </a:solidFill>
                          <a:effectLst/>
                          <a:latin typeface="Arial" panose="020B0604020202020204" pitchFamily="34" charset="0"/>
                          <a:ea typeface="SimSun" panose="02010600030101010101" pitchFamily="2" charset="-122"/>
                          <a:cs typeface="+mj-cs"/>
                        </a:rPr>
                        <a:t>0.020</a:t>
                      </a:r>
                      <a:r>
                        <a:rPr lang="he-IL" sz="2000" dirty="0">
                          <a:solidFill>
                            <a:srgbClr val="000000"/>
                          </a:solidFill>
                          <a:effectLst/>
                          <a:latin typeface="Arial" panose="020B0604020202020204" pitchFamily="34" charset="0"/>
                          <a:ea typeface="SimSun" panose="02010600030101010101" pitchFamily="2" charset="-122"/>
                          <a:cs typeface="+mj-cs"/>
                        </a:rPr>
                        <a:t>)</a:t>
                      </a:r>
                      <a:r>
                        <a:rPr lang="en-US" sz="2000" dirty="0">
                          <a:solidFill>
                            <a:srgbClr val="000000"/>
                          </a:solidFill>
                          <a:effectLst/>
                          <a:latin typeface="Arial" panose="020B0604020202020204" pitchFamily="34" charset="0"/>
                          <a:ea typeface="SimSun" panose="02010600030101010101" pitchFamily="2" charset="-122"/>
                          <a:cs typeface="+mj-cs"/>
                        </a:rPr>
                        <a:t>28.6</a:t>
                      </a:r>
                      <a:r>
                        <a:rPr lang="he-IL" sz="2000" dirty="0">
                          <a:solidFill>
                            <a:srgbClr val="000000"/>
                          </a:solidFill>
                          <a:effectLst/>
                          <a:latin typeface="Arial" panose="020B0604020202020204" pitchFamily="34" charset="0"/>
                          <a:ea typeface="SimSun" panose="02010600030101010101" pitchFamily="2" charset="-122"/>
                          <a:cs typeface="+mj-cs"/>
                        </a:rPr>
                        <a:t>(</a:t>
                      </a:r>
                      <a:endParaRPr lang="en-US" sz="2000" dirty="0">
                        <a:solidFill>
                          <a:srgbClr val="000000"/>
                        </a:solidFill>
                        <a:effectLst/>
                        <a:latin typeface="Arial" panose="020B0604020202020204" pitchFamily="34" charset="0"/>
                        <a:ea typeface="SimSun" panose="02010600030101010101" pitchFamily="2" charset="-122"/>
                        <a:cs typeface="+mj-cs"/>
                      </a:endParaRPr>
                    </a:p>
                    <a:p>
                      <a:pPr marL="0" marR="0" algn="ctr" rtl="0">
                        <a:lnSpc>
                          <a:spcPct val="115000"/>
                        </a:lnSpc>
                        <a:spcBef>
                          <a:spcPts val="0"/>
                        </a:spcBef>
                        <a:spcAft>
                          <a:spcPts val="0"/>
                        </a:spcAft>
                      </a:pPr>
                      <a:r>
                        <a:rPr lang="en-US" sz="2000" dirty="0">
                          <a:solidFill>
                            <a:srgbClr val="000000"/>
                          </a:solidFill>
                          <a:effectLst/>
                          <a:latin typeface="Arial" panose="020B0604020202020204" pitchFamily="34" charset="0"/>
                          <a:ea typeface="SimSun" panose="02010600030101010101" pitchFamily="2" charset="-122"/>
                          <a:cs typeface="+mj-cs"/>
                        </a:rPr>
                        <a:t>0.0</a:t>
                      </a:r>
                      <a:r>
                        <a:rPr lang="he-IL" sz="2000" dirty="0">
                          <a:solidFill>
                            <a:srgbClr val="000000"/>
                          </a:solidFill>
                          <a:effectLst/>
                          <a:latin typeface="Arial" panose="020B0604020202020204" pitchFamily="34" charset="0"/>
                          <a:ea typeface="SimSun" panose="02010600030101010101" pitchFamily="2" charset="-122"/>
                          <a:cs typeface="+mj-cs"/>
                        </a:rPr>
                        <a:t>41</a:t>
                      </a:r>
                      <a:r>
                        <a:rPr lang="en-US" sz="2000" dirty="0">
                          <a:solidFill>
                            <a:srgbClr val="000000"/>
                          </a:solidFill>
                          <a:effectLst/>
                          <a:latin typeface="Arial" panose="020B0604020202020204" pitchFamily="34" charset="0"/>
                          <a:ea typeface="SimSun" panose="02010600030101010101" pitchFamily="2" charset="-122"/>
                          <a:cs typeface="+mj-cs"/>
                        </a:rPr>
                        <a:t>(24.8</a:t>
                      </a:r>
                      <a:r>
                        <a:rPr lang="he-IL" sz="2000" dirty="0">
                          <a:solidFill>
                            <a:srgbClr val="000000"/>
                          </a:solidFill>
                          <a:effectLst/>
                          <a:latin typeface="Arial" panose="020B0604020202020204" pitchFamily="34" charset="0"/>
                          <a:ea typeface="SimSun" panose="02010600030101010101" pitchFamily="2" charset="-122"/>
                          <a:cs typeface="+mj-cs"/>
                        </a:rPr>
                        <a:t>(</a:t>
                      </a:r>
                      <a:r>
                        <a:rPr lang="en-US" sz="2000" dirty="0">
                          <a:solidFill>
                            <a:srgbClr val="000000"/>
                          </a:solidFill>
                          <a:effectLst/>
                          <a:latin typeface="Arial" panose="020B0604020202020204" pitchFamily="34" charset="0"/>
                          <a:ea typeface="SimSun" panose="02010600030101010101" pitchFamily="2" charset="-122"/>
                          <a:cs typeface="+mj-cs"/>
                        </a:rPr>
                        <a:t> </a:t>
                      </a:r>
                      <a:endParaRPr lang="en-US" sz="2000" dirty="0">
                        <a:effectLst/>
                        <a:latin typeface="Calibri" panose="020F0502020204030204" pitchFamily="34" charset="0"/>
                        <a:cs typeface="+mj-cs"/>
                      </a:endParaRPr>
                    </a:p>
                  </a:txBody>
                  <a:tcPr marL="68580" marR="68580" marT="0" marB="0"/>
                </a:tc>
                <a:tc>
                  <a:txBody>
                    <a:bodyPr/>
                    <a:lstStyle/>
                    <a:p>
                      <a:pPr algn="ctr" fontAlgn="b"/>
                      <a:r>
                        <a:rPr lang="en-US" sz="2400" b="0" i="0" u="none" strike="noStrike" dirty="0">
                          <a:solidFill>
                            <a:srgbClr val="000000"/>
                          </a:solidFill>
                          <a:effectLst/>
                          <a:latin typeface="Calibri" panose="020F0502020204030204" pitchFamily="34" charset="0"/>
                          <a:cs typeface="+mj-cs"/>
                        </a:rPr>
                        <a:t>               1,400 </a:t>
                      </a:r>
                    </a:p>
                  </a:txBody>
                  <a:tcPr marL="9525" marR="9525" marT="9525" marB="0" anchor="b"/>
                </a:tc>
                <a:tc>
                  <a:txBody>
                    <a:bodyPr/>
                    <a:lstStyle/>
                    <a:p>
                      <a:pPr algn="ctr" fontAlgn="ctr"/>
                      <a:r>
                        <a:rPr lang="en-US" sz="2400" b="0" i="0" u="none" strike="noStrike" dirty="0">
                          <a:solidFill>
                            <a:srgbClr val="000000"/>
                          </a:solidFill>
                          <a:effectLst/>
                          <a:latin typeface="Arial" panose="020B0604020202020204" pitchFamily="34" charset="0"/>
                          <a:cs typeface="+mj-cs"/>
                        </a:rPr>
                        <a:t>                 25,000 </a:t>
                      </a:r>
                    </a:p>
                  </a:txBody>
                  <a:tcPr marL="9525" marR="9525" marT="9525" marB="0" anchor="ctr"/>
                </a:tc>
                <a:tc>
                  <a:txBody>
                    <a:bodyPr/>
                    <a:lstStyle/>
                    <a:p>
                      <a:pPr algn="ctr" fontAlgn="b"/>
                      <a:r>
                        <a:rPr lang="en-US" sz="2400" b="0" i="0" u="none" strike="noStrike" dirty="0">
                          <a:solidFill>
                            <a:srgbClr val="000000"/>
                          </a:solidFill>
                          <a:effectLst/>
                          <a:latin typeface="Calibri" panose="020F0502020204030204" pitchFamily="34" charset="0"/>
                          <a:cs typeface="+mj-cs"/>
                        </a:rPr>
                        <a:t>                       1,100 </a:t>
                      </a:r>
                    </a:p>
                  </a:txBody>
                  <a:tcPr marL="9525" marR="9525" marT="9525" marB="0" anchor="b"/>
                </a:tc>
                <a:extLst>
                  <a:ext uri="{0D108BD9-81ED-4DB2-BD59-A6C34878D82A}">
                    <a16:rowId xmlns:a16="http://schemas.microsoft.com/office/drawing/2014/main" val="3130368170"/>
                  </a:ext>
                </a:extLst>
              </a:tr>
              <a:tr h="655500">
                <a:tc>
                  <a:txBody>
                    <a:bodyPr/>
                    <a:lstStyle/>
                    <a:p>
                      <a:pPr algn="just" rtl="1">
                        <a:spcAft>
                          <a:spcPts val="0"/>
                        </a:spcAft>
                      </a:pPr>
                      <a:r>
                        <a:rPr lang="he-IL" sz="1800" dirty="0">
                          <a:effectLst/>
                        </a:rPr>
                        <a:t>נאות,</a:t>
                      </a:r>
                      <a:endParaRPr lang="en-US" sz="1800" dirty="0">
                        <a:effectLst/>
                      </a:endParaRPr>
                    </a:p>
                    <a:p>
                      <a:pPr algn="just" rtl="1">
                        <a:spcAft>
                          <a:spcPts val="0"/>
                        </a:spcAft>
                      </a:pPr>
                      <a:r>
                        <a:rPr lang="he-IL" sz="1800" dirty="0">
                          <a:effectLst/>
                        </a:rPr>
                        <a:t> קרית חים</a:t>
                      </a:r>
                      <a:endParaRPr lang="en-US" sz="1800" dirty="0">
                        <a:effectLst/>
                        <a:latin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1F497D"/>
                          </a:solidFill>
                          <a:effectLst/>
                          <a:latin typeface="Arial" panose="020B0604020202020204" pitchFamily="34" charset="0"/>
                          <a:cs typeface="+mj-cs"/>
                        </a:rPr>
                        <a:t>0.028</a:t>
                      </a:r>
                      <a:r>
                        <a:rPr lang="en-US" sz="2000" dirty="0">
                          <a:solidFill>
                            <a:srgbClr val="000000"/>
                          </a:solidFill>
                          <a:effectLst/>
                          <a:latin typeface="Arial" panose="020B0604020202020204" pitchFamily="34" charset="0"/>
                          <a:ea typeface="SimSun" panose="02010600030101010101" pitchFamily="2" charset="-122"/>
                          <a:cs typeface="+mj-cs"/>
                        </a:rPr>
                        <a:t>(28.6)</a:t>
                      </a:r>
                    </a:p>
                    <a:p>
                      <a:pPr algn="ctr" rtl="0">
                        <a:spcAft>
                          <a:spcPts val="0"/>
                        </a:spcAft>
                      </a:pPr>
                      <a:r>
                        <a:rPr lang="he-IL" sz="2000" dirty="0">
                          <a:solidFill>
                            <a:srgbClr val="1F497D"/>
                          </a:solidFill>
                          <a:effectLst/>
                          <a:latin typeface="Arial" panose="020B0604020202020204" pitchFamily="34" charset="0"/>
                          <a:cs typeface="+mj-cs"/>
                        </a:rPr>
                        <a:t>0</a:t>
                      </a:r>
                      <a:r>
                        <a:rPr lang="en-US" sz="2000" dirty="0">
                          <a:solidFill>
                            <a:srgbClr val="1F497D"/>
                          </a:solidFill>
                          <a:effectLst/>
                          <a:latin typeface="Arial" panose="020B0604020202020204" pitchFamily="34" charset="0"/>
                          <a:cs typeface="+mj-cs"/>
                        </a:rPr>
                        <a:t>.04</a:t>
                      </a:r>
                      <a:r>
                        <a:rPr lang="he-IL" sz="2000" dirty="0">
                          <a:solidFill>
                            <a:srgbClr val="1F497D"/>
                          </a:solidFill>
                          <a:effectLst/>
                          <a:latin typeface="Arial" panose="020B0604020202020204" pitchFamily="34" charset="0"/>
                          <a:cs typeface="+mj-cs"/>
                        </a:rPr>
                        <a:t>4</a:t>
                      </a:r>
                      <a:r>
                        <a:rPr lang="en-US" sz="2000" dirty="0">
                          <a:solidFill>
                            <a:srgbClr val="000000"/>
                          </a:solidFill>
                          <a:effectLst/>
                          <a:latin typeface="Arial" panose="020B0604020202020204" pitchFamily="34" charset="0"/>
                          <a:ea typeface="SimSun" panose="02010600030101010101" pitchFamily="2" charset="-122"/>
                          <a:cs typeface="+mj-cs"/>
                        </a:rPr>
                        <a:t>(24.8 </a:t>
                      </a:r>
                      <a:r>
                        <a:rPr lang="he-IL" sz="2000" dirty="0">
                          <a:solidFill>
                            <a:srgbClr val="000000"/>
                          </a:solidFill>
                          <a:effectLst/>
                          <a:latin typeface="Arial" panose="020B0604020202020204" pitchFamily="34" charset="0"/>
                          <a:ea typeface="SimSun" panose="02010600030101010101" pitchFamily="2" charset="-122"/>
                          <a:cs typeface="+mj-cs"/>
                        </a:rPr>
                        <a:t>(</a:t>
                      </a:r>
                      <a:endParaRPr lang="en-US" sz="2000" dirty="0">
                        <a:effectLst/>
                        <a:latin typeface="Calibri" panose="020F0502020204030204" pitchFamily="34" charset="0"/>
                        <a:cs typeface="+mj-cs"/>
                      </a:endParaRPr>
                    </a:p>
                  </a:txBody>
                  <a:tcPr marL="68580" marR="68580" marT="0" marB="0"/>
                </a:tc>
                <a:tc>
                  <a:txBody>
                    <a:bodyPr/>
                    <a:lstStyle/>
                    <a:p>
                      <a:pPr algn="ctr" rtl="1">
                        <a:spcAft>
                          <a:spcPts val="0"/>
                        </a:spcAft>
                      </a:pPr>
                      <a:r>
                        <a:rPr lang="he-IL" sz="2400" dirty="0">
                          <a:effectLst/>
                          <a:cs typeface="+mj-cs"/>
                        </a:rPr>
                        <a:t> 790</a:t>
                      </a:r>
                      <a:endParaRPr lang="en-US" sz="2400" dirty="0">
                        <a:effectLst/>
                        <a:latin typeface="Calibri" panose="020F0502020204030204" pitchFamily="34" charset="0"/>
                        <a:cs typeface="+mj-cs"/>
                      </a:endParaRPr>
                    </a:p>
                  </a:txBody>
                  <a:tcPr marL="68580" marR="68580" marT="0" marB="0"/>
                </a:tc>
                <a:tc>
                  <a:txBody>
                    <a:bodyPr/>
                    <a:lstStyle/>
                    <a:p>
                      <a:pPr algn="ctr" rtl="1">
                        <a:spcAft>
                          <a:spcPts val="0"/>
                        </a:spcAft>
                      </a:pPr>
                      <a:r>
                        <a:rPr lang="he-IL" sz="2400">
                          <a:effectLst/>
                          <a:cs typeface="+mj-cs"/>
                        </a:rPr>
                        <a:t>430 </a:t>
                      </a:r>
                      <a:endParaRPr lang="en-US" sz="2400" dirty="0">
                        <a:effectLst/>
                        <a:latin typeface="Calibri" panose="020F0502020204030204" pitchFamily="34" charset="0"/>
                        <a:cs typeface="+mj-cs"/>
                      </a:endParaRPr>
                    </a:p>
                  </a:txBody>
                  <a:tcPr marL="68580" marR="68580" marT="0" marB="0"/>
                </a:tc>
                <a:tc>
                  <a:txBody>
                    <a:bodyPr/>
                    <a:lstStyle/>
                    <a:p>
                      <a:pPr algn="ctr" fontAlgn="b"/>
                      <a:r>
                        <a:rPr lang="he-IL" sz="2400" b="0" i="0" u="none" strike="noStrike" dirty="0">
                          <a:solidFill>
                            <a:srgbClr val="000000"/>
                          </a:solidFill>
                          <a:effectLst/>
                          <a:latin typeface="Calibri" panose="020F0502020204030204" pitchFamily="34" charset="0"/>
                          <a:cs typeface="+mj-cs"/>
                        </a:rPr>
                        <a:t>410                       </a:t>
                      </a:r>
                      <a:endParaRPr lang="en-US" sz="2400" b="0" i="0" u="none" strike="noStrike" dirty="0">
                        <a:solidFill>
                          <a:srgbClr val="000000"/>
                        </a:solidFill>
                        <a:effectLst/>
                        <a:latin typeface="Calibri" panose="020F0502020204030204" pitchFamily="34" charset="0"/>
                        <a:cs typeface="+mj-cs"/>
                      </a:endParaRPr>
                    </a:p>
                  </a:txBody>
                  <a:tcPr marL="9525" marR="9525" marT="9525" marB="0" anchor="b"/>
                </a:tc>
                <a:extLst>
                  <a:ext uri="{0D108BD9-81ED-4DB2-BD59-A6C34878D82A}">
                    <a16:rowId xmlns:a16="http://schemas.microsoft.com/office/drawing/2014/main" val="3914433728"/>
                  </a:ext>
                </a:extLst>
              </a:tr>
              <a:tr h="672790">
                <a:tc>
                  <a:txBody>
                    <a:bodyPr/>
                    <a:lstStyle/>
                    <a:p>
                      <a:pPr algn="just" rtl="1">
                        <a:spcAft>
                          <a:spcPts val="0"/>
                        </a:spcAft>
                      </a:pPr>
                      <a:r>
                        <a:rPr lang="he-IL" sz="1800" dirty="0">
                          <a:effectLst/>
                        </a:rPr>
                        <a:t>זבולון, קרית ים</a:t>
                      </a:r>
                      <a:endParaRPr lang="en-US" sz="1800" dirty="0">
                        <a:effectLst/>
                        <a:latin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rtl="1">
                        <a:spcBef>
                          <a:spcPts val="0"/>
                        </a:spcBef>
                        <a:spcAft>
                          <a:spcPts val="0"/>
                        </a:spcAft>
                        <a:buFont typeface="Arial" panose="020B0604020202020204" pitchFamily="34" charset="0"/>
                        <a:buChar char="-"/>
                      </a:pPr>
                      <a:r>
                        <a:rPr lang="he-IL" sz="2000" dirty="0">
                          <a:solidFill>
                            <a:srgbClr val="1F497D"/>
                          </a:solidFill>
                          <a:effectLst/>
                          <a:latin typeface="Times New Roman" panose="02020603050405020304" pitchFamily="18" charset="0"/>
                          <a:ea typeface="Times New Roman" panose="02020603050405020304" pitchFamily="18" charset="0"/>
                          <a:cs typeface="+mj-cs"/>
                        </a:rPr>
                        <a:t>0.005 </a:t>
                      </a:r>
                    </a:p>
                    <a:p>
                      <a:pPr marL="0" marR="0" lvl="0" indent="0" algn="ctr" rtl="1">
                        <a:spcBef>
                          <a:spcPts val="0"/>
                        </a:spcBef>
                        <a:spcAft>
                          <a:spcPts val="0"/>
                        </a:spcAft>
                        <a:buFont typeface="Arial" panose="020B0604020202020204" pitchFamily="34" charset="0"/>
                        <a:buNone/>
                      </a:pPr>
                      <a:r>
                        <a:rPr lang="he-IL" sz="2000" dirty="0">
                          <a:solidFill>
                            <a:srgbClr val="1F497D"/>
                          </a:solidFill>
                          <a:effectLst/>
                          <a:latin typeface="Times New Roman" panose="02020603050405020304" pitchFamily="18" charset="0"/>
                          <a:ea typeface="Times New Roman" panose="02020603050405020304" pitchFamily="18" charset="0"/>
                          <a:cs typeface="+mj-cs"/>
                        </a:rPr>
                        <a:t>על גבול דטקציה</a:t>
                      </a:r>
                      <a:endParaRPr lang="en-US" sz="2000" dirty="0">
                        <a:effectLst/>
                        <a:latin typeface="Times New Roman" panose="02020603050405020304" pitchFamily="18" charset="0"/>
                        <a:ea typeface="Times New Roman" panose="02020603050405020304" pitchFamily="18" charset="0"/>
                        <a:cs typeface="+mj-cs"/>
                      </a:endParaRPr>
                    </a:p>
                  </a:txBody>
                  <a:tcPr marL="68580" marR="68580" marT="0" marB="0"/>
                </a:tc>
                <a:tc>
                  <a:txBody>
                    <a:bodyPr/>
                    <a:lstStyle/>
                    <a:p>
                      <a:pPr algn="ctr" rtl="1">
                        <a:spcAft>
                          <a:spcPts val="0"/>
                        </a:spcAft>
                      </a:pPr>
                      <a:r>
                        <a:rPr lang="he-IL" sz="2400" dirty="0">
                          <a:effectLst/>
                          <a:cs typeface="+mj-cs"/>
                        </a:rPr>
                        <a:t> 210</a:t>
                      </a:r>
                      <a:endParaRPr lang="en-US" sz="2400" dirty="0">
                        <a:effectLst/>
                        <a:latin typeface="Calibri" panose="020F0502020204030204" pitchFamily="34" charset="0"/>
                        <a:cs typeface="+mj-cs"/>
                      </a:endParaRPr>
                    </a:p>
                  </a:txBody>
                  <a:tcPr marL="68580" marR="68580" marT="0" marB="0"/>
                </a:tc>
                <a:tc>
                  <a:txBody>
                    <a:bodyPr/>
                    <a:lstStyle/>
                    <a:p>
                      <a:pPr algn="ctr" rtl="1">
                        <a:spcAft>
                          <a:spcPts val="0"/>
                        </a:spcAft>
                      </a:pPr>
                      <a:r>
                        <a:rPr lang="he-IL" sz="2400" dirty="0">
                          <a:effectLst/>
                          <a:cs typeface="+mj-cs"/>
                        </a:rPr>
                        <a:t>68 </a:t>
                      </a:r>
                      <a:endParaRPr lang="en-US" sz="2400" dirty="0">
                        <a:effectLst/>
                        <a:latin typeface="Calibri" panose="020F0502020204030204" pitchFamily="34" charset="0"/>
                        <a:cs typeface="+mj-cs"/>
                      </a:endParaRPr>
                    </a:p>
                  </a:txBody>
                  <a:tcPr marL="68580" marR="68580" marT="0" marB="0"/>
                </a:tc>
                <a:tc>
                  <a:txBody>
                    <a:bodyPr/>
                    <a:lstStyle/>
                    <a:p>
                      <a:pPr algn="ctr" fontAlgn="b"/>
                      <a:r>
                        <a:rPr lang="he-IL" sz="2400" b="0" i="0" u="none" strike="noStrike" dirty="0">
                          <a:solidFill>
                            <a:schemeClr val="tx1"/>
                          </a:solidFill>
                          <a:effectLst/>
                          <a:latin typeface="Calibri" panose="020F0502020204030204" pitchFamily="34" charset="0"/>
                          <a:cs typeface="+mj-cs"/>
                        </a:rPr>
                        <a:t>   36</a:t>
                      </a:r>
                      <a:endParaRPr lang="en-US" sz="2400" b="0" i="0" u="none" strike="noStrike" dirty="0">
                        <a:solidFill>
                          <a:schemeClr val="tx1"/>
                        </a:solidFill>
                        <a:effectLst/>
                        <a:latin typeface="Calibri" panose="020F0502020204030204" pitchFamily="34" charset="0"/>
                        <a:cs typeface="+mj-cs"/>
                      </a:endParaRPr>
                    </a:p>
                  </a:txBody>
                  <a:tcPr marL="9525" marR="9525" marT="9525" marB="0" anchor="b"/>
                </a:tc>
                <a:extLst>
                  <a:ext uri="{0D108BD9-81ED-4DB2-BD59-A6C34878D82A}">
                    <a16:rowId xmlns:a16="http://schemas.microsoft.com/office/drawing/2014/main" val="3228098101"/>
                  </a:ext>
                </a:extLst>
              </a:tr>
              <a:tr h="697576">
                <a:tc>
                  <a:txBody>
                    <a:bodyPr/>
                    <a:lstStyle/>
                    <a:p>
                      <a:pPr algn="just" rtl="1">
                        <a:spcAft>
                          <a:spcPts val="0"/>
                        </a:spcAft>
                      </a:pPr>
                      <a:r>
                        <a:rPr lang="he-IL" sz="1800" dirty="0">
                          <a:effectLst/>
                        </a:rPr>
                        <a:t>חלוצי התעשייה</a:t>
                      </a:r>
                      <a:endParaRPr lang="en-US" sz="1800" dirty="0">
                        <a:effectLst/>
                        <a:latin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15000"/>
                        </a:lnSpc>
                        <a:spcBef>
                          <a:spcPts val="0"/>
                        </a:spcBef>
                        <a:spcAft>
                          <a:spcPts val="0"/>
                        </a:spcAft>
                      </a:pPr>
                      <a:r>
                        <a:rPr lang="en-US" sz="2000">
                          <a:solidFill>
                            <a:srgbClr val="000000"/>
                          </a:solidFill>
                          <a:effectLst/>
                          <a:latin typeface="Arial" panose="020B0604020202020204" pitchFamily="34" charset="0"/>
                          <a:ea typeface="SimSun" panose="02010600030101010101" pitchFamily="2" charset="-122"/>
                          <a:cs typeface="+mj-cs"/>
                        </a:rPr>
                        <a:t>13.4 (28.6.17)</a:t>
                      </a:r>
                    </a:p>
                    <a:p>
                      <a:pPr marL="0" marR="0" algn="ctr" rtl="0">
                        <a:lnSpc>
                          <a:spcPct val="115000"/>
                        </a:lnSpc>
                        <a:spcBef>
                          <a:spcPts val="0"/>
                        </a:spcBef>
                        <a:spcAft>
                          <a:spcPts val="0"/>
                        </a:spcAft>
                      </a:pPr>
                      <a:r>
                        <a:rPr lang="en-US" sz="2000">
                          <a:solidFill>
                            <a:srgbClr val="000000"/>
                          </a:solidFill>
                          <a:effectLst/>
                          <a:latin typeface="Arial" panose="020B0604020202020204" pitchFamily="34" charset="0"/>
                          <a:ea typeface="SimSun" panose="02010600030101010101" pitchFamily="2" charset="-122"/>
                          <a:cs typeface="+mj-cs"/>
                        </a:rPr>
                        <a:t>10.6  (24.8.17</a:t>
                      </a:r>
                      <a:r>
                        <a:rPr lang="he-IL" sz="2000">
                          <a:solidFill>
                            <a:srgbClr val="000000"/>
                          </a:solidFill>
                          <a:effectLst/>
                          <a:latin typeface="Arial" panose="020B0604020202020204" pitchFamily="34" charset="0"/>
                          <a:ea typeface="SimSun" panose="02010600030101010101" pitchFamily="2" charset="-122"/>
                          <a:cs typeface="+mj-cs"/>
                        </a:rPr>
                        <a:t>(</a:t>
                      </a:r>
                      <a:endParaRPr lang="en-US" sz="2000" dirty="0">
                        <a:effectLst/>
                        <a:latin typeface="Calibri" panose="020F0502020204030204" pitchFamily="34" charset="0"/>
                        <a:cs typeface="+mj-cs"/>
                      </a:endParaRPr>
                    </a:p>
                  </a:txBody>
                  <a:tcPr marL="68580" marR="68580" marT="0" marB="0"/>
                </a:tc>
                <a:tc>
                  <a:txBody>
                    <a:bodyPr/>
                    <a:lstStyle/>
                    <a:p>
                      <a:pPr algn="ctr" fontAlgn="b"/>
                      <a:r>
                        <a:rPr lang="en-US" sz="2400" b="0" i="0" u="none" strike="noStrike" dirty="0">
                          <a:solidFill>
                            <a:srgbClr val="FF0000"/>
                          </a:solidFill>
                          <a:effectLst/>
                          <a:latin typeface="Calibri" panose="020F0502020204030204" pitchFamily="34" charset="0"/>
                          <a:cs typeface="+mj-cs"/>
                        </a:rPr>
                        <a:t>250,000 </a:t>
                      </a:r>
                    </a:p>
                    <a:p>
                      <a:pPr algn="ctr" fontAlgn="b"/>
                      <a:endParaRPr lang="en-US" sz="2400" b="0" i="0" u="none" strike="noStrike" dirty="0">
                        <a:solidFill>
                          <a:srgbClr val="FF0000"/>
                        </a:solidFill>
                        <a:effectLst/>
                        <a:latin typeface="Calibri" panose="020F0502020204030204" pitchFamily="34" charset="0"/>
                        <a:cs typeface="+mj-cs"/>
                      </a:endParaRPr>
                    </a:p>
                  </a:txBody>
                  <a:tcPr marL="9525" marR="9525" marT="9525" marB="0" anchor="b"/>
                </a:tc>
                <a:tc>
                  <a:txBody>
                    <a:bodyPr/>
                    <a:lstStyle/>
                    <a:p>
                      <a:pPr algn="ctr" fontAlgn="ctr"/>
                      <a:r>
                        <a:rPr lang="he-IL" sz="2400" b="0" i="0" u="none" strike="noStrike">
                          <a:solidFill>
                            <a:srgbClr val="FF0000"/>
                          </a:solidFill>
                          <a:effectLst/>
                          <a:latin typeface="Arial" panose="020B0604020202020204" pitchFamily="34" charset="0"/>
                          <a:cs typeface="+mj-cs"/>
                        </a:rPr>
                        <a:t>1</a:t>
                      </a:r>
                      <a:r>
                        <a:rPr lang="en-US" sz="2400" b="0" i="0" u="none" strike="noStrike">
                          <a:solidFill>
                            <a:srgbClr val="FF0000"/>
                          </a:solidFill>
                          <a:effectLst/>
                          <a:latin typeface="Arial" panose="020B0604020202020204" pitchFamily="34" charset="0"/>
                          <a:cs typeface="+mj-cs"/>
                        </a:rPr>
                        <a:t>,800,000</a:t>
                      </a:r>
                      <a:endParaRPr lang="en-US" sz="2400" b="0" i="0" u="none" strike="noStrike" dirty="0">
                        <a:solidFill>
                          <a:srgbClr val="FF0000"/>
                        </a:solidFill>
                        <a:effectLst/>
                        <a:latin typeface="Arial" panose="020B0604020202020204" pitchFamily="34" charset="0"/>
                        <a:cs typeface="+mj-cs"/>
                      </a:endParaRPr>
                    </a:p>
                  </a:txBody>
                  <a:tcPr marL="9525" marR="9525" marT="9525" marB="0" anchor="ctr"/>
                </a:tc>
                <a:tc>
                  <a:txBody>
                    <a:bodyPr/>
                    <a:lstStyle/>
                    <a:p>
                      <a:pPr algn="ctr" rtl="1">
                        <a:spcAft>
                          <a:spcPts val="0"/>
                        </a:spcAft>
                      </a:pPr>
                      <a:r>
                        <a:rPr lang="en-US" sz="2400" b="0" i="0" u="none" strike="noStrike" dirty="0">
                          <a:solidFill>
                            <a:srgbClr val="FF0000"/>
                          </a:solidFill>
                          <a:effectLst/>
                          <a:latin typeface="Calibri" panose="020F0502020204030204" pitchFamily="34" charset="0"/>
                          <a:cs typeface="+mj-cs"/>
                        </a:rPr>
                        <a:t> 8,900 </a:t>
                      </a:r>
                      <a:endParaRPr lang="en-US" sz="2400" dirty="0">
                        <a:effectLst/>
                        <a:latin typeface="Calibri" panose="020F0502020204030204" pitchFamily="34" charset="0"/>
                        <a:cs typeface="+mj-cs"/>
                      </a:endParaRPr>
                    </a:p>
                  </a:txBody>
                  <a:tcPr marL="68580" marR="68580" marT="0" marB="0"/>
                </a:tc>
                <a:extLst>
                  <a:ext uri="{0D108BD9-81ED-4DB2-BD59-A6C34878D82A}">
                    <a16:rowId xmlns:a16="http://schemas.microsoft.com/office/drawing/2014/main" val="1307773543"/>
                  </a:ext>
                </a:extLst>
              </a:tr>
            </a:tbl>
          </a:graphicData>
        </a:graphic>
      </p:graphicFrame>
    </p:spTree>
    <p:extLst>
      <p:ext uri="{BB962C8B-B14F-4D97-AF65-F5344CB8AC3E}">
        <p14:creationId xmlns:p14="http://schemas.microsoft.com/office/powerpoint/2010/main" val="2358809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067D8-1D22-44B3-A333-373FB392EEF0}"/>
              </a:ext>
            </a:extLst>
          </p:cNvPr>
          <p:cNvSpPr>
            <a:spLocks noGrp="1"/>
          </p:cNvSpPr>
          <p:nvPr>
            <p:ph type="title"/>
          </p:nvPr>
        </p:nvSpPr>
        <p:spPr>
          <a:xfrm>
            <a:off x="428625" y="1048484"/>
            <a:ext cx="2307431" cy="3795395"/>
          </a:xfrm>
        </p:spPr>
        <p:txBody>
          <a:bodyPr>
            <a:normAutofit fontScale="90000"/>
          </a:bodyPr>
          <a:lstStyle/>
          <a:p>
            <a:pPr algn="r" rtl="1"/>
            <a:r>
              <a:rPr lang="he-IL" sz="3200" dirty="0"/>
              <a:t>סקר דיגום נחל אלכסנדר במורד טיבה קלנסאווה</a:t>
            </a:r>
            <a:br>
              <a:rPr lang="he-IL" sz="3200" dirty="0"/>
            </a:br>
            <a:r>
              <a:rPr lang="he-IL" sz="3200" dirty="0"/>
              <a:t> </a:t>
            </a:r>
            <a:br>
              <a:rPr lang="he-IL" sz="3200" dirty="0"/>
            </a:br>
            <a:r>
              <a:rPr lang="he-IL" sz="2800" dirty="0"/>
              <a:t>נערך ע"י חיא"ל וב"ח לניאדו </a:t>
            </a:r>
            <a:r>
              <a:rPr lang="he-IL" sz="2400" dirty="0"/>
              <a:t>(ד"ר רגב כהן וד"ר פלג אסטרחאן, 2021) ; בהזמנת עמותת צלול </a:t>
            </a:r>
            <a:endParaRPr lang="en-US" sz="2400" dirty="0"/>
          </a:p>
        </p:txBody>
      </p:sp>
      <p:sp>
        <p:nvSpPr>
          <p:cNvPr id="6" name="TextBox 5">
            <a:extLst>
              <a:ext uri="{FF2B5EF4-FFF2-40B4-BE49-F238E27FC236}">
                <a16:creationId xmlns:a16="http://schemas.microsoft.com/office/drawing/2014/main" id="{C542181D-A7CB-43F4-90CC-B6AB63B9D901}"/>
              </a:ext>
            </a:extLst>
          </p:cNvPr>
          <p:cNvSpPr txBox="1"/>
          <p:nvPr/>
        </p:nvSpPr>
        <p:spPr>
          <a:xfrm>
            <a:off x="2008822" y="5163185"/>
            <a:ext cx="6472237" cy="646331"/>
          </a:xfrm>
          <a:prstGeom prst="rect">
            <a:avLst/>
          </a:prstGeom>
          <a:noFill/>
        </p:spPr>
        <p:txBody>
          <a:bodyPr wrap="square">
            <a:spAutoFit/>
          </a:bodyPr>
          <a:lstStyle/>
          <a:p>
            <a:br>
              <a:rPr lang="en-US"/>
            </a:br>
            <a:endParaRPr lang="en-US" dirty="0"/>
          </a:p>
        </p:txBody>
      </p:sp>
      <p:graphicFrame>
        <p:nvGraphicFramePr>
          <p:cNvPr id="9" name="Content Placeholder 8">
            <a:extLst>
              <a:ext uri="{FF2B5EF4-FFF2-40B4-BE49-F238E27FC236}">
                <a16:creationId xmlns:a16="http://schemas.microsoft.com/office/drawing/2014/main" id="{A54D92B7-02D3-4AF6-9A97-628AD44D805F}"/>
              </a:ext>
            </a:extLst>
          </p:cNvPr>
          <p:cNvGraphicFramePr>
            <a:graphicFrameLocks noGrp="1"/>
          </p:cNvGraphicFramePr>
          <p:nvPr>
            <p:ph idx="1"/>
            <p:extLst>
              <p:ext uri="{D42A27DB-BD31-4B8C-83A1-F6EECF244321}">
                <p14:modId xmlns:p14="http://schemas.microsoft.com/office/powerpoint/2010/main" val="1597792448"/>
              </p:ext>
            </p:extLst>
          </p:nvPr>
        </p:nvGraphicFramePr>
        <p:xfrm>
          <a:off x="2914650" y="182880"/>
          <a:ext cx="8041459" cy="6522720"/>
        </p:xfrm>
        <a:graphic>
          <a:graphicData uri="http://schemas.openxmlformats.org/drawingml/2006/table">
            <a:tbl>
              <a:tblPr rtl="1" firstRow="1" firstCol="1" bandRow="1">
                <a:tableStyleId>{5C22544A-7EE6-4342-B048-85BDC9FD1C3A}</a:tableStyleId>
              </a:tblPr>
              <a:tblGrid>
                <a:gridCol w="2883620">
                  <a:extLst>
                    <a:ext uri="{9D8B030D-6E8A-4147-A177-3AD203B41FA5}">
                      <a16:colId xmlns:a16="http://schemas.microsoft.com/office/drawing/2014/main" val="2216803938"/>
                    </a:ext>
                  </a:extLst>
                </a:gridCol>
                <a:gridCol w="5157839">
                  <a:extLst>
                    <a:ext uri="{9D8B030D-6E8A-4147-A177-3AD203B41FA5}">
                      <a16:colId xmlns:a16="http://schemas.microsoft.com/office/drawing/2014/main" val="4171097086"/>
                    </a:ext>
                  </a:extLst>
                </a:gridCol>
              </a:tblGrid>
              <a:tr h="174054">
                <a:tc>
                  <a:txBody>
                    <a:bodyPr/>
                    <a:lstStyle/>
                    <a:p>
                      <a:pPr marL="0" marR="0" algn="ctr" rtl="1">
                        <a:spcBef>
                          <a:spcPts val="0"/>
                        </a:spcBef>
                        <a:spcAft>
                          <a:spcPts val="0"/>
                        </a:spcAft>
                      </a:pPr>
                      <a:r>
                        <a:rPr lang="he-IL" sz="1800" dirty="0">
                          <a:solidFill>
                            <a:schemeClr val="tx1"/>
                          </a:solidFill>
                          <a:effectLst/>
                          <a:highlight>
                            <a:srgbClr val="D3D3D3"/>
                          </a:highlight>
                        </a:rPr>
                        <a:t>ממצאים</a:t>
                      </a:r>
                      <a:endParaRPr lang="en-US" sz="18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5270" marR="65270" marT="0" marB="0" anchor="ctr"/>
                </a:tc>
                <a:tc>
                  <a:txBody>
                    <a:bodyPr/>
                    <a:lstStyle/>
                    <a:p>
                      <a:pPr marL="0" marR="0" algn="ctr" rtl="1">
                        <a:spcBef>
                          <a:spcPts val="0"/>
                        </a:spcBef>
                        <a:spcAft>
                          <a:spcPts val="0"/>
                        </a:spcAft>
                      </a:pPr>
                      <a:r>
                        <a:rPr lang="he-IL" sz="1800" dirty="0">
                          <a:solidFill>
                            <a:schemeClr val="tx1"/>
                          </a:solidFill>
                          <a:effectLst/>
                          <a:highlight>
                            <a:srgbClr val="D3D3D3"/>
                          </a:highlight>
                        </a:rPr>
                        <a:t>מקורות אפשריים</a:t>
                      </a:r>
                      <a:endParaRPr lang="en-US" sz="18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5270" marR="65270" marT="0" marB="0" anchor="ctr"/>
                </a:tc>
                <a:extLst>
                  <a:ext uri="{0D108BD9-81ED-4DB2-BD59-A6C34878D82A}">
                    <a16:rowId xmlns:a16="http://schemas.microsoft.com/office/drawing/2014/main" val="721459637"/>
                  </a:ext>
                </a:extLst>
              </a:tr>
              <a:tr h="174054">
                <a:tc>
                  <a:txBody>
                    <a:bodyPr/>
                    <a:lstStyle/>
                    <a:p>
                      <a:pPr marL="0" marR="0" algn="ctr" rtl="1">
                        <a:spcBef>
                          <a:spcPts val="0"/>
                        </a:spcBef>
                        <a:spcAft>
                          <a:spcPts val="0"/>
                        </a:spcAft>
                      </a:pPr>
                      <a:r>
                        <a:rPr lang="en-US" sz="1800" dirty="0">
                          <a:solidFill>
                            <a:schemeClr val="tx1"/>
                          </a:solidFill>
                          <a:effectLst/>
                          <a:highlight>
                            <a:srgbClr val="FFFF00"/>
                          </a:highlight>
                        </a:rPr>
                        <a:t>Aeromonas </a:t>
                      </a:r>
                      <a:r>
                        <a:rPr lang="en-US" sz="1800" dirty="0" err="1">
                          <a:solidFill>
                            <a:schemeClr val="tx1"/>
                          </a:solidFill>
                          <a:effectLst/>
                          <a:highlight>
                            <a:srgbClr val="FFFF00"/>
                          </a:highlight>
                        </a:rPr>
                        <a:t>hydrophila</a:t>
                      </a:r>
                      <a:endParaRPr lang="en-US" sz="18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5270" marR="65270" marT="0" marB="0" anchor="ctr"/>
                </a:tc>
                <a:tc>
                  <a:txBody>
                    <a:bodyPr/>
                    <a:lstStyle/>
                    <a:p>
                      <a:pPr marL="0" marR="0" algn="r" rtl="1">
                        <a:spcBef>
                          <a:spcPts val="0"/>
                        </a:spcBef>
                        <a:spcAft>
                          <a:spcPts val="0"/>
                        </a:spcAft>
                      </a:pPr>
                      <a:r>
                        <a:rPr lang="he-IL" sz="1600" dirty="0">
                          <a:solidFill>
                            <a:schemeClr val="tx1"/>
                          </a:solidFill>
                          <a:effectLst/>
                        </a:rPr>
                        <a:t>חיידק ממקורות מים, גורם לזיהומים עוריים קשים.</a:t>
                      </a:r>
                      <a:endParaRPr lang="en-US" sz="16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5270" marR="65270" marT="0" marB="0" anchor="ctr"/>
                </a:tc>
                <a:extLst>
                  <a:ext uri="{0D108BD9-81ED-4DB2-BD59-A6C34878D82A}">
                    <a16:rowId xmlns:a16="http://schemas.microsoft.com/office/drawing/2014/main" val="2064397524"/>
                  </a:ext>
                </a:extLst>
              </a:tr>
              <a:tr h="174054">
                <a:tc>
                  <a:txBody>
                    <a:bodyPr/>
                    <a:lstStyle/>
                    <a:p>
                      <a:pPr marL="0" marR="0" algn="ctr" rtl="1">
                        <a:spcBef>
                          <a:spcPts val="0"/>
                        </a:spcBef>
                        <a:spcAft>
                          <a:spcPts val="0"/>
                        </a:spcAft>
                      </a:pPr>
                      <a:r>
                        <a:rPr lang="en-US" sz="1800" dirty="0">
                          <a:solidFill>
                            <a:schemeClr val="tx1"/>
                          </a:solidFill>
                          <a:effectLst/>
                        </a:rPr>
                        <a:t>Aeromonas punctata</a:t>
                      </a:r>
                      <a:endParaRPr lang="en-US" sz="18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5270" marR="65270" marT="0" marB="0" anchor="ctr"/>
                </a:tc>
                <a:tc>
                  <a:txBody>
                    <a:bodyPr/>
                    <a:lstStyle/>
                    <a:p>
                      <a:pPr marL="0" marR="0" algn="ctr" rtl="1">
                        <a:spcBef>
                          <a:spcPts val="0"/>
                        </a:spcBef>
                        <a:spcAft>
                          <a:spcPts val="0"/>
                        </a:spcAft>
                      </a:pPr>
                      <a:r>
                        <a:rPr lang="he-IL" sz="1600">
                          <a:solidFill>
                            <a:schemeClr val="tx1"/>
                          </a:solidFill>
                          <a:effectLst/>
                        </a:rPr>
                        <a:t> </a:t>
                      </a:r>
                      <a:endParaRPr lang="en-US" sz="16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5270" marR="65270" marT="0" marB="0" anchor="ctr"/>
                </a:tc>
                <a:extLst>
                  <a:ext uri="{0D108BD9-81ED-4DB2-BD59-A6C34878D82A}">
                    <a16:rowId xmlns:a16="http://schemas.microsoft.com/office/drawing/2014/main" val="90603618"/>
                  </a:ext>
                </a:extLst>
              </a:tr>
              <a:tr h="348107">
                <a:tc>
                  <a:txBody>
                    <a:bodyPr/>
                    <a:lstStyle/>
                    <a:p>
                      <a:pPr marL="0" marR="0" algn="ctr" rtl="1">
                        <a:spcBef>
                          <a:spcPts val="0"/>
                        </a:spcBef>
                        <a:spcAft>
                          <a:spcPts val="0"/>
                        </a:spcAft>
                      </a:pPr>
                      <a:r>
                        <a:rPr lang="en-US" sz="1800" dirty="0">
                          <a:solidFill>
                            <a:schemeClr val="tx1"/>
                          </a:solidFill>
                          <a:effectLst/>
                          <a:highlight>
                            <a:srgbClr val="FF00FF"/>
                          </a:highlight>
                        </a:rPr>
                        <a:t>Clostridium difficile</a:t>
                      </a:r>
                      <a:endParaRPr lang="en-US" sz="18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5270" marR="65270" marT="0" marB="0" anchor="ctr"/>
                </a:tc>
                <a:tc>
                  <a:txBody>
                    <a:bodyPr/>
                    <a:lstStyle/>
                    <a:p>
                      <a:pPr marL="0" marR="0" algn="ctr" rtl="1">
                        <a:spcBef>
                          <a:spcPts val="0"/>
                        </a:spcBef>
                        <a:spcAft>
                          <a:spcPts val="0"/>
                        </a:spcAft>
                      </a:pPr>
                      <a:r>
                        <a:rPr lang="he-IL" sz="1600" dirty="0">
                          <a:solidFill>
                            <a:schemeClr val="tx1"/>
                          </a:solidFill>
                          <a:effectLst/>
                          <a:highlight>
                            <a:srgbClr val="808000"/>
                          </a:highlight>
                        </a:rPr>
                        <a:t>חיידק צואתי, גורם למחלת שלשול קשה עד סכנת חיים בעיקר באנשים שטופלו באנטיביוטיקה ובקשישים.</a:t>
                      </a:r>
                      <a:endParaRPr lang="en-US" sz="16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5270" marR="65270" marT="0" marB="0" anchor="ctr"/>
                </a:tc>
                <a:extLst>
                  <a:ext uri="{0D108BD9-81ED-4DB2-BD59-A6C34878D82A}">
                    <a16:rowId xmlns:a16="http://schemas.microsoft.com/office/drawing/2014/main" val="1615577090"/>
                  </a:ext>
                </a:extLst>
              </a:tr>
              <a:tr h="348107">
                <a:tc>
                  <a:txBody>
                    <a:bodyPr/>
                    <a:lstStyle/>
                    <a:p>
                      <a:pPr marL="0" marR="0" algn="ctr" rtl="1">
                        <a:spcBef>
                          <a:spcPts val="0"/>
                        </a:spcBef>
                        <a:spcAft>
                          <a:spcPts val="0"/>
                        </a:spcAft>
                      </a:pPr>
                      <a:r>
                        <a:rPr lang="en-US" sz="1800">
                          <a:solidFill>
                            <a:schemeClr val="tx1"/>
                          </a:solidFill>
                          <a:effectLst/>
                          <a:highlight>
                            <a:srgbClr val="00FFFF"/>
                          </a:highlight>
                        </a:rPr>
                        <a:t>Clostridium sordellii</a:t>
                      </a:r>
                      <a:endParaRPr lang="en-US" sz="18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5270" marR="65270" marT="0" marB="0" anchor="ctr"/>
                </a:tc>
                <a:tc>
                  <a:txBody>
                    <a:bodyPr/>
                    <a:lstStyle/>
                    <a:p>
                      <a:pPr marL="0" marR="0" algn="ctr" rtl="1">
                        <a:spcBef>
                          <a:spcPts val="0"/>
                        </a:spcBef>
                        <a:spcAft>
                          <a:spcPts val="0"/>
                        </a:spcAft>
                      </a:pPr>
                      <a:r>
                        <a:rPr lang="he-IL" sz="1600">
                          <a:solidFill>
                            <a:schemeClr val="tx1"/>
                          </a:solidFill>
                          <a:effectLst/>
                          <a:highlight>
                            <a:srgbClr val="808000"/>
                          </a:highlight>
                        </a:rPr>
                        <a:t>חיידק צואתי וסביבתי, גורם לאלח דם קשה עד למוות, בעיקר מיוחס לזיהומים לאחר הפלה פיראטית.</a:t>
                      </a:r>
                      <a:endParaRPr lang="en-US" sz="16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5270" marR="65270" marT="0" marB="0" anchor="ctr"/>
                </a:tc>
                <a:extLst>
                  <a:ext uri="{0D108BD9-81ED-4DB2-BD59-A6C34878D82A}">
                    <a16:rowId xmlns:a16="http://schemas.microsoft.com/office/drawing/2014/main" val="2202449391"/>
                  </a:ext>
                </a:extLst>
              </a:tr>
              <a:tr h="174054">
                <a:tc>
                  <a:txBody>
                    <a:bodyPr/>
                    <a:lstStyle/>
                    <a:p>
                      <a:pPr marL="0" marR="0" algn="ctr" rtl="1">
                        <a:spcBef>
                          <a:spcPts val="0"/>
                        </a:spcBef>
                        <a:spcAft>
                          <a:spcPts val="0"/>
                        </a:spcAft>
                      </a:pPr>
                      <a:r>
                        <a:rPr lang="en-US" sz="1800" dirty="0" err="1">
                          <a:solidFill>
                            <a:schemeClr val="tx1"/>
                          </a:solidFill>
                          <a:effectLst/>
                        </a:rPr>
                        <a:t>Plesiomonas</a:t>
                      </a:r>
                      <a:r>
                        <a:rPr lang="en-US" sz="1800" dirty="0">
                          <a:solidFill>
                            <a:schemeClr val="tx1"/>
                          </a:solidFill>
                          <a:effectLst/>
                        </a:rPr>
                        <a:t> </a:t>
                      </a:r>
                      <a:r>
                        <a:rPr lang="en-US" sz="1800" dirty="0" err="1">
                          <a:solidFill>
                            <a:schemeClr val="tx1"/>
                          </a:solidFill>
                          <a:effectLst/>
                        </a:rPr>
                        <a:t>shigelloides</a:t>
                      </a:r>
                      <a:endParaRPr lang="en-US" sz="18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5270" marR="65270" marT="0" marB="0" anchor="ctr"/>
                </a:tc>
                <a:tc>
                  <a:txBody>
                    <a:bodyPr/>
                    <a:lstStyle/>
                    <a:p>
                      <a:pPr marL="0" marR="0" algn="ctr" rtl="1">
                        <a:spcBef>
                          <a:spcPts val="0"/>
                        </a:spcBef>
                        <a:spcAft>
                          <a:spcPts val="0"/>
                        </a:spcAft>
                      </a:pPr>
                      <a:r>
                        <a:rPr lang="he-IL" sz="1600">
                          <a:solidFill>
                            <a:schemeClr val="tx1"/>
                          </a:solidFill>
                          <a:effectLst/>
                        </a:rPr>
                        <a:t> </a:t>
                      </a:r>
                      <a:endParaRPr lang="en-US" sz="16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5270" marR="65270" marT="0" marB="0" anchor="ctr"/>
                </a:tc>
                <a:extLst>
                  <a:ext uri="{0D108BD9-81ED-4DB2-BD59-A6C34878D82A}">
                    <a16:rowId xmlns:a16="http://schemas.microsoft.com/office/drawing/2014/main" val="1020308741"/>
                  </a:ext>
                </a:extLst>
              </a:tr>
              <a:tr h="174054">
                <a:tc>
                  <a:txBody>
                    <a:bodyPr/>
                    <a:lstStyle/>
                    <a:p>
                      <a:pPr marL="0" marR="0" algn="ctr" rtl="1">
                        <a:spcBef>
                          <a:spcPts val="0"/>
                        </a:spcBef>
                        <a:spcAft>
                          <a:spcPts val="0"/>
                        </a:spcAft>
                      </a:pPr>
                      <a:r>
                        <a:rPr lang="en-US" sz="1800" dirty="0">
                          <a:solidFill>
                            <a:schemeClr val="tx1"/>
                          </a:solidFill>
                          <a:effectLst/>
                          <a:highlight>
                            <a:srgbClr val="FF0000"/>
                          </a:highlight>
                        </a:rPr>
                        <a:t>Clostridium </a:t>
                      </a:r>
                      <a:r>
                        <a:rPr lang="en-US" sz="1800" dirty="0" err="1">
                          <a:solidFill>
                            <a:schemeClr val="tx1"/>
                          </a:solidFill>
                          <a:effectLst/>
                          <a:highlight>
                            <a:srgbClr val="FF0000"/>
                          </a:highlight>
                        </a:rPr>
                        <a:t>botulinium</a:t>
                      </a:r>
                      <a:endParaRPr lang="en-US" sz="18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5270" marR="65270" marT="0" marB="0" anchor="ctr"/>
                </a:tc>
                <a:tc>
                  <a:txBody>
                    <a:bodyPr/>
                    <a:lstStyle/>
                    <a:p>
                      <a:pPr marL="0" marR="0" algn="ctr" rtl="1">
                        <a:spcBef>
                          <a:spcPts val="0"/>
                        </a:spcBef>
                        <a:spcAft>
                          <a:spcPts val="0"/>
                        </a:spcAft>
                      </a:pPr>
                      <a:r>
                        <a:rPr lang="he-IL" sz="1600">
                          <a:solidFill>
                            <a:schemeClr val="tx1"/>
                          </a:solidFill>
                          <a:effectLst/>
                        </a:rPr>
                        <a:t>חיידק סביבתי, גורם לנקנקת, מחלה שיתוקית מסכנת חיים.</a:t>
                      </a:r>
                      <a:endParaRPr lang="en-US" sz="16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5270" marR="65270" marT="0" marB="0" anchor="ctr"/>
                </a:tc>
                <a:extLst>
                  <a:ext uri="{0D108BD9-81ED-4DB2-BD59-A6C34878D82A}">
                    <a16:rowId xmlns:a16="http://schemas.microsoft.com/office/drawing/2014/main" val="1265700060"/>
                  </a:ext>
                </a:extLst>
              </a:tr>
              <a:tr h="348107">
                <a:tc>
                  <a:txBody>
                    <a:bodyPr/>
                    <a:lstStyle/>
                    <a:p>
                      <a:pPr marL="0" marR="0" algn="ctr" rtl="1">
                        <a:spcBef>
                          <a:spcPts val="0"/>
                        </a:spcBef>
                        <a:spcAft>
                          <a:spcPts val="0"/>
                        </a:spcAft>
                      </a:pPr>
                      <a:r>
                        <a:rPr lang="en-US" sz="1800" dirty="0">
                          <a:solidFill>
                            <a:schemeClr val="tx1"/>
                          </a:solidFill>
                          <a:effectLst/>
                          <a:highlight>
                            <a:srgbClr val="808000"/>
                          </a:highlight>
                        </a:rPr>
                        <a:t>Enterobacter cloacae</a:t>
                      </a:r>
                      <a:endParaRPr lang="en-US" sz="18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5270" marR="65270" marT="0" marB="0" anchor="ctr"/>
                </a:tc>
                <a:tc>
                  <a:txBody>
                    <a:bodyPr/>
                    <a:lstStyle/>
                    <a:p>
                      <a:pPr marL="0" marR="0" algn="ctr" rtl="1">
                        <a:spcBef>
                          <a:spcPts val="0"/>
                        </a:spcBef>
                        <a:spcAft>
                          <a:spcPts val="0"/>
                        </a:spcAft>
                      </a:pPr>
                      <a:r>
                        <a:rPr lang="he-IL" sz="1600" dirty="0">
                          <a:solidFill>
                            <a:schemeClr val="tx1"/>
                          </a:solidFill>
                          <a:effectLst/>
                          <a:highlight>
                            <a:srgbClr val="808000"/>
                          </a:highlight>
                        </a:rPr>
                        <a:t>חיידק צואתי, במקרה של חיידק המכיל עמידות לאנטיביוטיקה, ההדבקה מהווה אתגר טיפולי.</a:t>
                      </a:r>
                      <a:endParaRPr lang="en-US" sz="16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5270" marR="65270" marT="0" marB="0" anchor="ctr"/>
                </a:tc>
                <a:extLst>
                  <a:ext uri="{0D108BD9-81ED-4DB2-BD59-A6C34878D82A}">
                    <a16:rowId xmlns:a16="http://schemas.microsoft.com/office/drawing/2014/main" val="1587241343"/>
                  </a:ext>
                </a:extLst>
              </a:tr>
              <a:tr h="348107">
                <a:tc>
                  <a:txBody>
                    <a:bodyPr/>
                    <a:lstStyle/>
                    <a:p>
                      <a:pPr marL="0" marR="0" algn="ctr" rtl="1">
                        <a:spcBef>
                          <a:spcPts val="0"/>
                        </a:spcBef>
                        <a:spcAft>
                          <a:spcPts val="0"/>
                        </a:spcAft>
                      </a:pPr>
                      <a:r>
                        <a:rPr lang="en-US" sz="1800" dirty="0">
                          <a:solidFill>
                            <a:schemeClr val="tx1"/>
                          </a:solidFill>
                          <a:effectLst/>
                        </a:rPr>
                        <a:t>Clostridium perfringens</a:t>
                      </a:r>
                      <a:endParaRPr lang="en-US" sz="18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5270" marR="65270" marT="0" marB="0" anchor="ctr"/>
                </a:tc>
                <a:tc>
                  <a:txBody>
                    <a:bodyPr/>
                    <a:lstStyle/>
                    <a:p>
                      <a:pPr marL="0" marR="0" algn="ctr" rtl="1">
                        <a:spcBef>
                          <a:spcPts val="0"/>
                        </a:spcBef>
                        <a:spcAft>
                          <a:spcPts val="0"/>
                        </a:spcAft>
                      </a:pPr>
                      <a:r>
                        <a:rPr lang="he-IL" sz="1600" dirty="0">
                          <a:solidFill>
                            <a:schemeClr val="tx1"/>
                          </a:solidFill>
                          <a:effectLst/>
                          <a:highlight>
                            <a:srgbClr val="808000"/>
                          </a:highlight>
                        </a:rPr>
                        <a:t>חיידק סביבתי וצואתי, עלול לגרום לזיהומים עוריים וזיהומים של מערכת העיכול.</a:t>
                      </a:r>
                      <a:endParaRPr lang="en-US" sz="16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5270" marR="65270" marT="0" marB="0" anchor="ctr"/>
                </a:tc>
                <a:extLst>
                  <a:ext uri="{0D108BD9-81ED-4DB2-BD59-A6C34878D82A}">
                    <a16:rowId xmlns:a16="http://schemas.microsoft.com/office/drawing/2014/main" val="3788534780"/>
                  </a:ext>
                </a:extLst>
              </a:tr>
              <a:tr h="348107">
                <a:tc>
                  <a:txBody>
                    <a:bodyPr/>
                    <a:lstStyle/>
                    <a:p>
                      <a:pPr marL="0" marR="0" algn="ctr" rtl="1">
                        <a:spcBef>
                          <a:spcPts val="0"/>
                        </a:spcBef>
                        <a:spcAft>
                          <a:spcPts val="0"/>
                        </a:spcAft>
                      </a:pPr>
                      <a:r>
                        <a:rPr lang="en-US" sz="1800" dirty="0">
                          <a:solidFill>
                            <a:schemeClr val="tx1"/>
                          </a:solidFill>
                          <a:effectLst/>
                          <a:highlight>
                            <a:srgbClr val="8B0000"/>
                          </a:highlight>
                        </a:rPr>
                        <a:t>Klebsiella pneumonia</a:t>
                      </a:r>
                      <a:endParaRPr lang="en-US" sz="18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5270" marR="65270" marT="0" marB="0" anchor="ctr"/>
                </a:tc>
                <a:tc>
                  <a:txBody>
                    <a:bodyPr/>
                    <a:lstStyle/>
                    <a:p>
                      <a:pPr marL="0" marR="0" algn="ctr" rtl="1">
                        <a:spcBef>
                          <a:spcPts val="0"/>
                        </a:spcBef>
                        <a:spcAft>
                          <a:spcPts val="0"/>
                        </a:spcAft>
                      </a:pPr>
                      <a:r>
                        <a:rPr lang="he-IL" sz="1600">
                          <a:solidFill>
                            <a:schemeClr val="tx1"/>
                          </a:solidFill>
                          <a:effectLst/>
                          <a:highlight>
                            <a:srgbClr val="808000"/>
                          </a:highlight>
                        </a:rPr>
                        <a:t>חיידק צואתי, במקרה של חיידק המכיל עמידות לאנטיביוטיקה, ההדבקה מהווה אתגר טיפולי.</a:t>
                      </a:r>
                      <a:endParaRPr lang="en-US" sz="16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5270" marR="65270" marT="0" marB="0" anchor="ctr"/>
                </a:tc>
                <a:extLst>
                  <a:ext uri="{0D108BD9-81ED-4DB2-BD59-A6C34878D82A}">
                    <a16:rowId xmlns:a16="http://schemas.microsoft.com/office/drawing/2014/main" val="3200939949"/>
                  </a:ext>
                </a:extLst>
              </a:tr>
              <a:tr h="348107">
                <a:tc>
                  <a:txBody>
                    <a:bodyPr/>
                    <a:lstStyle/>
                    <a:p>
                      <a:pPr marL="0" marR="0" algn="ctr" rtl="1">
                        <a:spcBef>
                          <a:spcPts val="0"/>
                        </a:spcBef>
                        <a:spcAft>
                          <a:spcPts val="0"/>
                        </a:spcAft>
                      </a:pPr>
                      <a:r>
                        <a:rPr lang="en-US" sz="1800" dirty="0">
                          <a:solidFill>
                            <a:schemeClr val="tx1"/>
                          </a:solidFill>
                          <a:effectLst/>
                        </a:rPr>
                        <a:t>Citrobacter </a:t>
                      </a:r>
                      <a:r>
                        <a:rPr lang="en-US" sz="1800" dirty="0" err="1">
                          <a:solidFill>
                            <a:schemeClr val="tx1"/>
                          </a:solidFill>
                          <a:effectLst/>
                        </a:rPr>
                        <a:t>freundii</a:t>
                      </a:r>
                      <a:endParaRPr lang="en-US" sz="18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5270" marR="65270" marT="0" marB="0" anchor="ctr"/>
                </a:tc>
                <a:tc>
                  <a:txBody>
                    <a:bodyPr/>
                    <a:lstStyle/>
                    <a:p>
                      <a:pPr marL="0" marR="0" algn="ctr" rtl="1">
                        <a:spcBef>
                          <a:spcPts val="0"/>
                        </a:spcBef>
                        <a:spcAft>
                          <a:spcPts val="0"/>
                        </a:spcAft>
                      </a:pPr>
                      <a:r>
                        <a:rPr lang="he-IL" sz="1600">
                          <a:solidFill>
                            <a:schemeClr val="tx1"/>
                          </a:solidFill>
                          <a:effectLst/>
                          <a:highlight>
                            <a:srgbClr val="808000"/>
                          </a:highlight>
                        </a:rPr>
                        <a:t>חיידק צואתי, במקרה של חיידק המכיל עמידות לאנטיביוטיקה, ההדבקה מהווה אתגר טיפולי.</a:t>
                      </a:r>
                      <a:endParaRPr lang="en-US" sz="16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5270" marR="65270" marT="0" marB="0" anchor="ctr"/>
                </a:tc>
                <a:extLst>
                  <a:ext uri="{0D108BD9-81ED-4DB2-BD59-A6C34878D82A}">
                    <a16:rowId xmlns:a16="http://schemas.microsoft.com/office/drawing/2014/main" val="2293038292"/>
                  </a:ext>
                </a:extLst>
              </a:tr>
              <a:tr h="174054">
                <a:tc>
                  <a:txBody>
                    <a:bodyPr/>
                    <a:lstStyle/>
                    <a:p>
                      <a:pPr marL="0" marR="0" algn="ctr" rtl="1">
                        <a:spcBef>
                          <a:spcPts val="0"/>
                        </a:spcBef>
                        <a:spcAft>
                          <a:spcPts val="0"/>
                        </a:spcAft>
                      </a:pPr>
                      <a:r>
                        <a:rPr lang="en-US" sz="1800" dirty="0">
                          <a:solidFill>
                            <a:schemeClr val="tx1"/>
                          </a:solidFill>
                          <a:effectLst/>
                          <a:highlight>
                            <a:srgbClr val="00FF00"/>
                          </a:highlight>
                        </a:rPr>
                        <a:t>Acinetobacter </a:t>
                      </a:r>
                      <a:r>
                        <a:rPr lang="en-US" sz="1800" dirty="0" err="1">
                          <a:solidFill>
                            <a:schemeClr val="tx1"/>
                          </a:solidFill>
                          <a:effectLst/>
                          <a:highlight>
                            <a:srgbClr val="00FF00"/>
                          </a:highlight>
                        </a:rPr>
                        <a:t>baumannii</a:t>
                      </a:r>
                      <a:endParaRPr lang="en-US" sz="18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5270" marR="65270" marT="0" marB="0" anchor="ctr"/>
                </a:tc>
                <a:tc>
                  <a:txBody>
                    <a:bodyPr/>
                    <a:lstStyle/>
                    <a:p>
                      <a:pPr marL="0" marR="0" algn="ctr" rtl="1">
                        <a:spcBef>
                          <a:spcPts val="0"/>
                        </a:spcBef>
                        <a:spcAft>
                          <a:spcPts val="0"/>
                        </a:spcAft>
                      </a:pPr>
                      <a:r>
                        <a:rPr lang="he-IL" sz="1600">
                          <a:solidFill>
                            <a:schemeClr val="tx1"/>
                          </a:solidFill>
                          <a:effectLst/>
                        </a:rPr>
                        <a:t>חיידק סביבתי, בד"כ מפתח עמידות רחבה למרבית סוגי האנטיביוטיקה.</a:t>
                      </a:r>
                      <a:endParaRPr lang="en-US" sz="16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5270" marR="65270" marT="0" marB="0" anchor="ctr"/>
                </a:tc>
                <a:extLst>
                  <a:ext uri="{0D108BD9-81ED-4DB2-BD59-A6C34878D82A}">
                    <a16:rowId xmlns:a16="http://schemas.microsoft.com/office/drawing/2014/main" val="1875278042"/>
                  </a:ext>
                </a:extLst>
              </a:tr>
              <a:tr h="348107">
                <a:tc>
                  <a:txBody>
                    <a:bodyPr/>
                    <a:lstStyle/>
                    <a:p>
                      <a:pPr marL="0" marR="0" algn="ctr" rtl="1">
                        <a:spcBef>
                          <a:spcPts val="0"/>
                        </a:spcBef>
                        <a:spcAft>
                          <a:spcPts val="0"/>
                        </a:spcAft>
                      </a:pPr>
                      <a:r>
                        <a:rPr lang="en-US" sz="1800">
                          <a:solidFill>
                            <a:schemeClr val="tx1"/>
                          </a:solidFill>
                          <a:effectLst/>
                          <a:highlight>
                            <a:srgbClr val="D3D3D3"/>
                          </a:highlight>
                        </a:rPr>
                        <a:t>Edwardsiella tarda</a:t>
                      </a:r>
                      <a:endParaRPr lang="en-US" sz="18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5270" marR="65270" marT="0" marB="0"/>
                </a:tc>
                <a:tc>
                  <a:txBody>
                    <a:bodyPr/>
                    <a:lstStyle/>
                    <a:p>
                      <a:pPr marL="0" marR="0" algn="r" rtl="1">
                        <a:spcBef>
                          <a:spcPts val="0"/>
                        </a:spcBef>
                        <a:spcAft>
                          <a:spcPts val="0"/>
                        </a:spcAft>
                      </a:pPr>
                      <a:r>
                        <a:rPr lang="he-IL" sz="1600">
                          <a:solidFill>
                            <a:schemeClr val="tx1"/>
                          </a:solidFill>
                          <a:effectLst/>
                          <a:highlight>
                            <a:srgbClr val="808000"/>
                          </a:highlight>
                        </a:rPr>
                        <a:t>חיידק צואתי, במקרה של חיידק המכיל עמידות לאנטיביוטיקה, ההדבקה מהווה אתגר טיפולי.</a:t>
                      </a:r>
                      <a:endParaRPr lang="en-US" sz="16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5270" marR="65270" marT="0" marB="0"/>
                </a:tc>
                <a:extLst>
                  <a:ext uri="{0D108BD9-81ED-4DB2-BD59-A6C34878D82A}">
                    <a16:rowId xmlns:a16="http://schemas.microsoft.com/office/drawing/2014/main" val="3110202024"/>
                  </a:ext>
                </a:extLst>
              </a:tr>
              <a:tr h="348107">
                <a:tc>
                  <a:txBody>
                    <a:bodyPr/>
                    <a:lstStyle/>
                    <a:p>
                      <a:pPr marL="0" marR="0" algn="ctr" rtl="1">
                        <a:spcBef>
                          <a:spcPts val="0"/>
                        </a:spcBef>
                        <a:spcAft>
                          <a:spcPts val="0"/>
                        </a:spcAft>
                      </a:pPr>
                      <a:r>
                        <a:rPr lang="en-US" sz="1800" dirty="0">
                          <a:solidFill>
                            <a:schemeClr val="tx1"/>
                          </a:solidFill>
                          <a:effectLst/>
                        </a:rPr>
                        <a:t>Enterobacter </a:t>
                      </a:r>
                      <a:r>
                        <a:rPr lang="en-US" sz="1800" dirty="0" err="1">
                          <a:solidFill>
                            <a:schemeClr val="tx1"/>
                          </a:solidFill>
                          <a:effectLst/>
                        </a:rPr>
                        <a:t>asburiae</a:t>
                      </a:r>
                      <a:endParaRPr lang="en-US" sz="18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5270" marR="65270" marT="0" marB="0" anchor="ctr"/>
                </a:tc>
                <a:tc>
                  <a:txBody>
                    <a:bodyPr/>
                    <a:lstStyle/>
                    <a:p>
                      <a:pPr marL="0" marR="0" algn="r" rtl="1">
                        <a:spcBef>
                          <a:spcPts val="0"/>
                        </a:spcBef>
                        <a:spcAft>
                          <a:spcPts val="0"/>
                        </a:spcAft>
                      </a:pPr>
                      <a:r>
                        <a:rPr lang="he-IL" sz="1600">
                          <a:solidFill>
                            <a:schemeClr val="tx1"/>
                          </a:solidFill>
                          <a:effectLst/>
                          <a:highlight>
                            <a:srgbClr val="808000"/>
                          </a:highlight>
                        </a:rPr>
                        <a:t>חיידק צואתי, במקרה של חיידק המכיל עמידות לאנטיביוטיקה, ההדבקה מהווה אתגר טיפולי.</a:t>
                      </a:r>
                      <a:endParaRPr lang="en-US" sz="16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5270" marR="65270" marT="0" marB="0"/>
                </a:tc>
                <a:extLst>
                  <a:ext uri="{0D108BD9-81ED-4DB2-BD59-A6C34878D82A}">
                    <a16:rowId xmlns:a16="http://schemas.microsoft.com/office/drawing/2014/main" val="4188493972"/>
                  </a:ext>
                </a:extLst>
              </a:tr>
              <a:tr h="174054">
                <a:tc>
                  <a:txBody>
                    <a:bodyPr/>
                    <a:lstStyle/>
                    <a:p>
                      <a:pPr marL="0" marR="0" algn="ctr" rtl="1">
                        <a:spcBef>
                          <a:spcPts val="0"/>
                        </a:spcBef>
                        <a:spcAft>
                          <a:spcPts val="0"/>
                        </a:spcAft>
                      </a:pPr>
                      <a:r>
                        <a:rPr lang="en-US" sz="1800" dirty="0">
                          <a:solidFill>
                            <a:schemeClr val="tx1"/>
                          </a:solidFill>
                          <a:effectLst/>
                          <a:highlight>
                            <a:srgbClr val="008B8B"/>
                          </a:highlight>
                        </a:rPr>
                        <a:t>Acinetobacter </a:t>
                      </a:r>
                      <a:r>
                        <a:rPr lang="en-US" sz="1800" dirty="0" err="1">
                          <a:solidFill>
                            <a:schemeClr val="tx1"/>
                          </a:solidFill>
                          <a:effectLst/>
                          <a:highlight>
                            <a:srgbClr val="008B8B"/>
                          </a:highlight>
                        </a:rPr>
                        <a:t>lwoffii</a:t>
                      </a:r>
                      <a:endParaRPr lang="en-US" sz="18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5270" marR="65270" marT="0" marB="0" anchor="ctr"/>
                </a:tc>
                <a:tc>
                  <a:txBody>
                    <a:bodyPr/>
                    <a:lstStyle/>
                    <a:p>
                      <a:pPr marL="0" marR="0" algn="ctr" rtl="1">
                        <a:spcBef>
                          <a:spcPts val="0"/>
                        </a:spcBef>
                        <a:spcAft>
                          <a:spcPts val="0"/>
                        </a:spcAft>
                      </a:pPr>
                      <a:r>
                        <a:rPr lang="he-IL" sz="1600">
                          <a:solidFill>
                            <a:schemeClr val="tx1"/>
                          </a:solidFill>
                          <a:effectLst/>
                          <a:highlight>
                            <a:srgbClr val="808000"/>
                          </a:highlight>
                        </a:rPr>
                        <a:t>חיידק סביבתי, לרוב לא גורם לזיהומים בבני אדם</a:t>
                      </a:r>
                      <a:endParaRPr lang="en-US" sz="16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5270" marR="65270" marT="0" marB="0" anchor="ctr"/>
                </a:tc>
                <a:extLst>
                  <a:ext uri="{0D108BD9-81ED-4DB2-BD59-A6C34878D82A}">
                    <a16:rowId xmlns:a16="http://schemas.microsoft.com/office/drawing/2014/main" val="2666547760"/>
                  </a:ext>
                </a:extLst>
              </a:tr>
              <a:tr h="348107">
                <a:tc>
                  <a:txBody>
                    <a:bodyPr/>
                    <a:lstStyle/>
                    <a:p>
                      <a:pPr marL="0" marR="0" algn="ctr" rtl="1">
                        <a:spcBef>
                          <a:spcPts val="0"/>
                        </a:spcBef>
                        <a:spcAft>
                          <a:spcPts val="0"/>
                        </a:spcAft>
                      </a:pPr>
                      <a:r>
                        <a:rPr lang="en-US" sz="1800" dirty="0">
                          <a:solidFill>
                            <a:schemeClr val="tx1"/>
                          </a:solidFill>
                          <a:effectLst/>
                        </a:rPr>
                        <a:t>Enterobacter aerogenes</a:t>
                      </a:r>
                      <a:endParaRPr lang="en-US" sz="18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5270" marR="65270" marT="0" marB="0" anchor="ctr"/>
                </a:tc>
                <a:tc>
                  <a:txBody>
                    <a:bodyPr/>
                    <a:lstStyle/>
                    <a:p>
                      <a:pPr marL="0" marR="0" algn="ctr" rtl="1">
                        <a:spcBef>
                          <a:spcPts val="0"/>
                        </a:spcBef>
                        <a:spcAft>
                          <a:spcPts val="0"/>
                        </a:spcAft>
                      </a:pPr>
                      <a:r>
                        <a:rPr lang="he-IL" sz="1600" dirty="0">
                          <a:solidFill>
                            <a:schemeClr val="tx1"/>
                          </a:solidFill>
                          <a:effectLst/>
                          <a:highlight>
                            <a:srgbClr val="808000"/>
                          </a:highlight>
                        </a:rPr>
                        <a:t>חיידק צואתי, במקרה של חיידק המכיל עמידות לאנטיביוטיקה, ההדבקה מהווה אתגר טיפולי.</a:t>
                      </a:r>
                      <a:endParaRPr lang="en-US" sz="16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5270" marR="65270" marT="0" marB="0" anchor="ctr"/>
                </a:tc>
                <a:extLst>
                  <a:ext uri="{0D108BD9-81ED-4DB2-BD59-A6C34878D82A}">
                    <a16:rowId xmlns:a16="http://schemas.microsoft.com/office/drawing/2014/main" val="1863495179"/>
                  </a:ext>
                </a:extLst>
              </a:tr>
            </a:tbl>
          </a:graphicData>
        </a:graphic>
      </p:graphicFrame>
    </p:spTree>
    <p:extLst>
      <p:ext uri="{BB962C8B-B14F-4D97-AF65-F5344CB8AC3E}">
        <p14:creationId xmlns:p14="http://schemas.microsoft.com/office/powerpoint/2010/main" val="3998605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1789E-6A2D-45FA-A9DA-B6AB88ABDC98}"/>
              </a:ext>
            </a:extLst>
          </p:cNvPr>
          <p:cNvSpPr>
            <a:spLocks noGrp="1"/>
          </p:cNvSpPr>
          <p:nvPr>
            <p:ph type="title"/>
          </p:nvPr>
        </p:nvSpPr>
        <p:spPr>
          <a:xfrm>
            <a:off x="1149792" y="320040"/>
            <a:ext cx="10515600" cy="868680"/>
          </a:xfrm>
          <a:solidFill>
            <a:srgbClr val="FFC000"/>
          </a:solidFill>
        </p:spPr>
        <p:txBody>
          <a:bodyPr>
            <a:normAutofit/>
          </a:bodyPr>
          <a:lstStyle/>
          <a:p>
            <a:pPr algn="r" rtl="1"/>
            <a:r>
              <a:rPr lang="he-IL" sz="3600" dirty="0"/>
              <a:t>סיכום ממצאים  2016-2021</a:t>
            </a:r>
            <a:endParaRPr lang="en-US" sz="3600" dirty="0"/>
          </a:p>
        </p:txBody>
      </p:sp>
      <p:sp>
        <p:nvSpPr>
          <p:cNvPr id="3" name="Content Placeholder 2">
            <a:extLst>
              <a:ext uri="{FF2B5EF4-FFF2-40B4-BE49-F238E27FC236}">
                <a16:creationId xmlns:a16="http://schemas.microsoft.com/office/drawing/2014/main" id="{DA6CD303-33CD-44DA-81A4-8D4F45BB4DD8}"/>
              </a:ext>
            </a:extLst>
          </p:cNvPr>
          <p:cNvSpPr>
            <a:spLocks noGrp="1"/>
          </p:cNvSpPr>
          <p:nvPr>
            <p:ph idx="1"/>
          </p:nvPr>
        </p:nvSpPr>
        <p:spPr>
          <a:xfrm>
            <a:off x="536630" y="1493866"/>
            <a:ext cx="11118740" cy="4826924"/>
          </a:xfrm>
        </p:spPr>
        <p:txBody>
          <a:bodyPr>
            <a:normAutofit fontScale="62500" lnSpcReduction="20000"/>
          </a:bodyPr>
          <a:lstStyle/>
          <a:p>
            <a:pPr algn="r" rtl="1">
              <a:lnSpc>
                <a:spcPct val="120000"/>
              </a:lnSpc>
              <a:spcBef>
                <a:spcPts val="600"/>
              </a:spcBef>
            </a:pPr>
            <a:r>
              <a:rPr lang="he-IL" sz="3600" b="1" dirty="0"/>
              <a:t>במי הנקזים בחופים נמצאו עד מאות אלפי חידקים צואתיים </a:t>
            </a:r>
            <a:r>
              <a:rPr lang="he-IL" sz="3600" dirty="0"/>
              <a:t>(</a:t>
            </a:r>
            <a:r>
              <a:rPr lang="en-US" sz="3600" dirty="0"/>
              <a:t>CFU</a:t>
            </a:r>
            <a:r>
              <a:rPr lang="he-IL" sz="3600" dirty="0"/>
              <a:t> ב-100 מ"ל). ריכוזים אלו נמצאו גם במהלך עונת הרחצה ובצמידות לחופים מוכרזים. אלו חריגות של מאות אחוזים מתקן רחצה בחופים. </a:t>
            </a:r>
          </a:p>
          <a:p>
            <a:pPr algn="r" rtl="1">
              <a:lnSpc>
                <a:spcPct val="120000"/>
              </a:lnSpc>
              <a:spcBef>
                <a:spcPts val="600"/>
              </a:spcBef>
            </a:pPr>
            <a:r>
              <a:rPr lang="he-IL" sz="3600" dirty="0"/>
              <a:t>בנקזים עם ריכוזי חידקים צואתיים גבוהים יותר נמצאו גם ריכוזי קפאין, קרבומזפין </a:t>
            </a:r>
            <a:r>
              <a:rPr lang="he-IL" sz="3600" b="1" dirty="0"/>
              <a:t>ותרופות נוספות, המעידים על חדירת שפכים ביתיים. </a:t>
            </a:r>
          </a:p>
          <a:p>
            <a:pPr algn="r" rtl="1">
              <a:lnSpc>
                <a:spcPct val="120000"/>
              </a:lnSpc>
              <a:spcBef>
                <a:spcPts val="600"/>
              </a:spcBef>
            </a:pPr>
            <a:r>
              <a:rPr lang="he-IL" sz="3600" dirty="0"/>
              <a:t>בנחל אלכסנדר נמצאו </a:t>
            </a:r>
            <a:r>
              <a:rPr lang="he-IL" sz="3600" b="1" dirty="0"/>
              <a:t>מגוון חידיקים פתוגנים מאוד וזנים עמידים מאוד לאנטיביוטיקה </a:t>
            </a:r>
          </a:p>
          <a:p>
            <a:pPr algn="r" rtl="1">
              <a:lnSpc>
                <a:spcPct val="120000"/>
              </a:lnSpc>
              <a:spcBef>
                <a:spcPts val="600"/>
              </a:spcBef>
            </a:pPr>
            <a:r>
              <a:rPr lang="he-IL" sz="3400" b="1" dirty="0"/>
              <a:t>רכוזי החידקים בחול</a:t>
            </a:r>
            <a:r>
              <a:rPr lang="he-IL" sz="3400" dirty="0"/>
              <a:t>  - </a:t>
            </a:r>
            <a:r>
              <a:rPr lang="he-IL" sz="3100" dirty="0"/>
              <a:t>במרחק 20 מט' מנקז היו תמיד קטנים מ-10 מושבות (</a:t>
            </a:r>
            <a:r>
              <a:rPr lang="en-US" sz="3100" dirty="0"/>
              <a:t>CFU</a:t>
            </a:r>
            <a:r>
              <a:rPr lang="he-IL" sz="3100" dirty="0"/>
              <a:t>) ל1 גר' וכך גם לרב דגימות בחודשי הקיץ גם במרחק 5 ו-10 מטר מהנקז;</a:t>
            </a:r>
          </a:p>
          <a:p>
            <a:pPr algn="r" rtl="1">
              <a:lnSpc>
                <a:spcPct val="120000"/>
              </a:lnSpc>
              <a:spcBef>
                <a:spcPts val="600"/>
              </a:spcBef>
            </a:pPr>
            <a:r>
              <a:rPr lang="he-IL" sz="3500" b="1" dirty="0"/>
              <a:t>לאחר אירועי גשם וזרימות בנקז, נמצאו גם מאות חידקים צואתיים כנ"ל</a:t>
            </a:r>
            <a:r>
              <a:rPr lang="he-IL" sz="3500" dirty="0"/>
              <a:t> </a:t>
            </a:r>
            <a:r>
              <a:rPr lang="he-IL" sz="3500" b="1" dirty="0"/>
              <a:t>לכל גרם חול, במרחק של 5 ואף 10 מטר מהנקז. </a:t>
            </a:r>
            <a:r>
              <a:rPr lang="he-IL" sz="3500" dirty="0"/>
              <a:t>לאחר </a:t>
            </a:r>
            <a:r>
              <a:rPr lang="he-IL" sz="3400" dirty="0"/>
              <a:t>אירוע של של זרימת הביוב בנקזים, נמצא זיהום החול במאות עד רבבות </a:t>
            </a:r>
            <a:r>
              <a:rPr lang="en-US" sz="3100" dirty="0"/>
              <a:t>CFU</a:t>
            </a:r>
            <a:r>
              <a:rPr lang="he-IL" sz="3400" dirty="0"/>
              <a:t> של קולפורמים צואתיים ושל </a:t>
            </a:r>
            <a:r>
              <a:rPr lang="en-US" sz="3400" dirty="0"/>
              <a:t> </a:t>
            </a:r>
            <a:r>
              <a:rPr lang="en-US" sz="3400" dirty="0" err="1"/>
              <a:t>E.Coli</a:t>
            </a:r>
            <a:r>
              <a:rPr lang="en-US" sz="3400" dirty="0"/>
              <a:t> </a:t>
            </a:r>
            <a:r>
              <a:rPr lang="he-IL" sz="3400" dirty="0"/>
              <a:t>ל1 גר' חול, במרחקים 1 ו-5 מטר מהנקז ועד מאות</a:t>
            </a:r>
            <a:r>
              <a:rPr lang="en-US" sz="3100" dirty="0"/>
              <a:t>CFU</a:t>
            </a:r>
            <a:r>
              <a:rPr lang="en-US" sz="3400" dirty="0"/>
              <a:t> </a:t>
            </a:r>
            <a:r>
              <a:rPr lang="he-IL" sz="3400" dirty="0"/>
              <a:t> במרחק של 10 מט' מהנקז. </a:t>
            </a:r>
            <a:endParaRPr lang="en-US" sz="3400" dirty="0"/>
          </a:p>
        </p:txBody>
      </p:sp>
    </p:spTree>
    <p:extLst>
      <p:ext uri="{BB962C8B-B14F-4D97-AF65-F5344CB8AC3E}">
        <p14:creationId xmlns:p14="http://schemas.microsoft.com/office/powerpoint/2010/main" val="1179548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F081D-89E3-41EE-9A84-C1B6EDF9F52A}"/>
              </a:ext>
            </a:extLst>
          </p:cNvPr>
          <p:cNvSpPr>
            <a:spLocks noGrp="1"/>
          </p:cNvSpPr>
          <p:nvPr>
            <p:ph type="title"/>
          </p:nvPr>
        </p:nvSpPr>
        <p:spPr>
          <a:xfrm>
            <a:off x="9704070" y="297180"/>
            <a:ext cx="2015490" cy="947738"/>
          </a:xfrm>
          <a:solidFill>
            <a:schemeClr val="accent2">
              <a:lumMod val="40000"/>
              <a:lumOff val="60000"/>
            </a:schemeClr>
          </a:solidFill>
        </p:spPr>
        <p:txBody>
          <a:bodyPr/>
          <a:lstStyle/>
          <a:p>
            <a:pPr algn="r" rtl="1"/>
            <a:r>
              <a:rPr lang="he-IL" dirty="0"/>
              <a:t>מסקנות </a:t>
            </a:r>
            <a:endParaRPr lang="en-US" dirty="0"/>
          </a:p>
        </p:txBody>
      </p:sp>
      <p:sp>
        <p:nvSpPr>
          <p:cNvPr id="3" name="Content Placeholder 2">
            <a:extLst>
              <a:ext uri="{FF2B5EF4-FFF2-40B4-BE49-F238E27FC236}">
                <a16:creationId xmlns:a16="http://schemas.microsoft.com/office/drawing/2014/main" id="{51C97127-3C1B-4A55-B474-7A46C9DF44AC}"/>
              </a:ext>
            </a:extLst>
          </p:cNvPr>
          <p:cNvSpPr>
            <a:spLocks noGrp="1"/>
          </p:cNvSpPr>
          <p:nvPr>
            <p:ph idx="1"/>
          </p:nvPr>
        </p:nvSpPr>
        <p:spPr>
          <a:xfrm>
            <a:off x="1015621" y="1416193"/>
            <a:ext cx="10515600" cy="4351338"/>
          </a:xfrm>
        </p:spPr>
        <p:txBody>
          <a:bodyPr>
            <a:noAutofit/>
          </a:bodyPr>
          <a:lstStyle/>
          <a:p>
            <a:pPr algn="r" rtl="1"/>
            <a:r>
              <a:rPr lang="he-IL" sz="3600" dirty="0"/>
              <a:t>בכל מי הנקזים יש ריכוזי חידקים המחייבים שילוט אזהרה לעוברי אורח ורוחצים; </a:t>
            </a:r>
          </a:p>
          <a:p>
            <a:pPr algn="r" rtl="1"/>
            <a:r>
              <a:rPr lang="he-IL" sz="3600" dirty="0"/>
              <a:t>בחלק מהנקזים יש עדויות חד משמעיות לחדירת ביוב ביתי; </a:t>
            </a:r>
          </a:p>
          <a:p>
            <a:pPr algn="r" rtl="1"/>
            <a:r>
              <a:rPr lang="he-IL" sz="3600" dirty="0"/>
              <a:t>מומלץ שבכל עונת הרחצה מי הנקזים הנ"ל יישאבו למערכת הביוב, או למתקני טיפול מקומיים להשקית גינות. </a:t>
            </a:r>
          </a:p>
          <a:p>
            <a:pPr algn="r" rtl="1"/>
            <a:r>
              <a:rPr lang="he-IL" sz="3600" dirty="0">
                <a:solidFill>
                  <a:srgbClr val="000000"/>
                </a:solidFill>
                <a:latin typeface="alef"/>
              </a:rPr>
              <a:t>אכיפת תקנות הפרדת צנרת המחייבות הפרדה בין הביוב לניקוז. (המשרד להגנ"ס).</a:t>
            </a:r>
          </a:p>
          <a:p>
            <a:pPr algn="r" rtl="1"/>
            <a:endParaRPr lang="en-US" sz="3600" dirty="0"/>
          </a:p>
          <a:p>
            <a:pPr marL="0" indent="0" rtl="1">
              <a:buNone/>
            </a:pPr>
            <a:r>
              <a:rPr lang="he-IL" sz="3600" b="1" dirty="0"/>
              <a:t> </a:t>
            </a:r>
            <a:br>
              <a:rPr lang="he-IL" sz="3600" b="1" dirty="0"/>
            </a:br>
            <a:endParaRPr lang="en-US" sz="3600" dirty="0"/>
          </a:p>
          <a:p>
            <a:pPr algn="r" rtl="1"/>
            <a:endParaRPr lang="en-US" sz="3600" dirty="0"/>
          </a:p>
        </p:txBody>
      </p:sp>
    </p:spTree>
    <p:extLst>
      <p:ext uri="{BB962C8B-B14F-4D97-AF65-F5344CB8AC3E}">
        <p14:creationId xmlns:p14="http://schemas.microsoft.com/office/powerpoint/2010/main" val="500822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98F7-4581-4FDE-BBD4-99F2FE477599}"/>
              </a:ext>
            </a:extLst>
          </p:cNvPr>
          <p:cNvSpPr>
            <a:spLocks noGrp="1"/>
          </p:cNvSpPr>
          <p:nvPr>
            <p:ph type="title"/>
          </p:nvPr>
        </p:nvSpPr>
        <p:spPr>
          <a:xfrm>
            <a:off x="1497330" y="207470"/>
            <a:ext cx="10389870" cy="1045861"/>
          </a:xfrm>
          <a:solidFill>
            <a:schemeClr val="accent2">
              <a:lumMod val="40000"/>
              <a:lumOff val="60000"/>
            </a:schemeClr>
          </a:solidFill>
        </p:spPr>
        <p:txBody>
          <a:bodyPr>
            <a:normAutofit fontScale="90000"/>
          </a:bodyPr>
          <a:lstStyle/>
          <a:p>
            <a:pPr algn="r" rtl="1"/>
            <a:br>
              <a:rPr lang="he-IL" sz="3600" b="1" dirty="0">
                <a:solidFill>
                  <a:srgbClr val="000000"/>
                </a:solidFill>
                <a:latin typeface="alef"/>
                <a:cs typeface="+mn-cs"/>
              </a:rPr>
            </a:br>
            <a:r>
              <a:rPr lang="he-IL" sz="3600" b="1" dirty="0">
                <a:solidFill>
                  <a:srgbClr val="000000"/>
                </a:solidFill>
                <a:latin typeface="alef"/>
                <a:cs typeface="+mn-cs"/>
              </a:rPr>
              <a:t>המלצות צלול לצמצום נגר עירוני והזיהום מנגר עירוני לנחלים לים ולחופים</a:t>
            </a:r>
            <a:br>
              <a:rPr lang="he-IL" dirty="0">
                <a:solidFill>
                  <a:srgbClr val="000000"/>
                </a:solidFill>
                <a:latin typeface="alef"/>
              </a:rPr>
            </a:br>
            <a:endParaRPr lang="en-US" dirty="0"/>
          </a:p>
        </p:txBody>
      </p:sp>
      <p:sp>
        <p:nvSpPr>
          <p:cNvPr id="3" name="Content Placeholder 2">
            <a:extLst>
              <a:ext uri="{FF2B5EF4-FFF2-40B4-BE49-F238E27FC236}">
                <a16:creationId xmlns:a16="http://schemas.microsoft.com/office/drawing/2014/main" id="{05FDC340-4010-4D43-BA13-61A350E6C4AC}"/>
              </a:ext>
            </a:extLst>
          </p:cNvPr>
          <p:cNvSpPr>
            <a:spLocks noGrp="1"/>
          </p:cNvSpPr>
          <p:nvPr>
            <p:ph idx="1"/>
          </p:nvPr>
        </p:nvSpPr>
        <p:spPr>
          <a:xfrm>
            <a:off x="304800" y="1516221"/>
            <a:ext cx="11582400" cy="4351338"/>
          </a:xfrm>
        </p:spPr>
        <p:txBody>
          <a:bodyPr>
            <a:noAutofit/>
          </a:bodyPr>
          <a:lstStyle/>
          <a:p>
            <a:pPr algn="r" rtl="1" fontAlgn="base"/>
            <a:r>
              <a:rPr lang="he-IL" sz="2400" b="1" dirty="0">
                <a:solidFill>
                  <a:srgbClr val="FF0000"/>
                </a:solidFill>
                <a:latin typeface="alef"/>
              </a:rPr>
              <a:t>אכיפת תקנות הפרדת צנרת </a:t>
            </a:r>
            <a:r>
              <a:rPr lang="he-IL" sz="2400" dirty="0">
                <a:solidFill>
                  <a:srgbClr val="000000"/>
                </a:solidFill>
                <a:latin typeface="alef"/>
              </a:rPr>
              <a:t>המחייבות הפרדה בין הביוב לניקוז. </a:t>
            </a:r>
          </a:p>
          <a:p>
            <a:pPr algn="r" rtl="1" fontAlgn="base"/>
            <a:r>
              <a:rPr lang="he-IL" sz="2400" b="1" dirty="0">
                <a:solidFill>
                  <a:schemeClr val="accent1">
                    <a:lumMod val="50000"/>
                  </a:schemeClr>
                </a:solidFill>
                <a:latin typeface="alef"/>
              </a:rPr>
              <a:t>קביעת תקן לנקזים עירוניים, הכולל חובה להתקין אמצעי ניטור המתריעים על זיהום </a:t>
            </a:r>
            <a:r>
              <a:rPr lang="he-IL" sz="2400" dirty="0">
                <a:solidFill>
                  <a:srgbClr val="000000"/>
                </a:solidFill>
                <a:latin typeface="alef"/>
              </a:rPr>
              <a:t>(הגנ"ס).</a:t>
            </a:r>
          </a:p>
          <a:p>
            <a:pPr algn="r" rtl="1" fontAlgn="base"/>
            <a:r>
              <a:rPr lang="he-IL" sz="2400" dirty="0">
                <a:solidFill>
                  <a:srgbClr val="000000"/>
                </a:solidFill>
                <a:latin typeface="alef"/>
              </a:rPr>
              <a:t>תמיכת המדינה בפרויקטים עירוניים לצמצום הנגר: ביופילטרים, גגות ירוקים, גינות קולטות מים (מחלחלות) ועוד, באמצעות השתתפות בעלויות הקמתם – שיטת הכוכבים. </a:t>
            </a:r>
          </a:p>
          <a:p>
            <a:pPr algn="r" rtl="1" fontAlgn="base"/>
            <a:r>
              <a:rPr lang="he-IL" sz="2400" dirty="0">
                <a:solidFill>
                  <a:srgbClr val="000000"/>
                </a:solidFill>
                <a:latin typeface="alef"/>
              </a:rPr>
              <a:t>מתן פטור מהיטל הפקה לרשויות המחדירות מים לקרקע, בהתאם לכמות המוחדרת (רשות המים).</a:t>
            </a:r>
          </a:p>
          <a:p>
            <a:pPr algn="r" rtl="1" fontAlgn="base"/>
            <a:r>
              <a:rPr lang="he-IL" sz="2400" b="1" dirty="0">
                <a:solidFill>
                  <a:schemeClr val="accent1">
                    <a:lumMod val="50000"/>
                  </a:schemeClr>
                </a:solidFill>
                <a:latin typeface="alef"/>
              </a:rPr>
              <a:t>הקמת קולטני אשפה בצינורות הניקוז ועל פתחם. פיזור מאפרות ברחובות הערים (הרשויות המקומיות). נקוי נקזים לפני עונת הגשמים ובתידרות גבוה יותר במקומות מועדים (שווקים) על מנת למנוע את שטיפת זיהום הרחובות באשפה. </a:t>
            </a:r>
          </a:p>
          <a:p>
            <a:pPr algn="r" rtl="1" fontAlgn="base"/>
            <a:r>
              <a:rPr lang="he-IL" sz="2400" b="1" dirty="0">
                <a:solidFill>
                  <a:srgbClr val="FF0000"/>
                </a:solidFill>
                <a:latin typeface="alef"/>
              </a:rPr>
              <a:t>סקרי ניתוק מרזבים ממערכת הביוב; </a:t>
            </a:r>
          </a:p>
          <a:p>
            <a:pPr algn="r" rtl="1" fontAlgn="base"/>
            <a:r>
              <a:rPr lang="he-IL" sz="2400" dirty="0">
                <a:solidFill>
                  <a:srgbClr val="000000"/>
                </a:solidFill>
                <a:latin typeface="alef"/>
              </a:rPr>
              <a:t>קביעת סטנדרטים לאיכות הנגר עירוני באמצעות היתר הזרמה מאת הוועדה למתן היתרי הזרמה לים והוועדה למתן צווי הרשאה לנחלים</a:t>
            </a:r>
          </a:p>
          <a:p>
            <a:pPr lvl="1" algn="r" rtl="1" fontAlgn="base"/>
            <a:endParaRPr lang="en-US" dirty="0"/>
          </a:p>
        </p:txBody>
      </p:sp>
    </p:spTree>
    <p:extLst>
      <p:ext uri="{BB962C8B-B14F-4D97-AF65-F5344CB8AC3E}">
        <p14:creationId xmlns:p14="http://schemas.microsoft.com/office/powerpoint/2010/main" val="705797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1C46-3AFF-481B-A337-345764B5C62C}"/>
              </a:ext>
            </a:extLst>
          </p:cNvPr>
          <p:cNvSpPr>
            <a:spLocks noGrp="1"/>
          </p:cNvSpPr>
          <p:nvPr>
            <p:ph type="title"/>
          </p:nvPr>
        </p:nvSpPr>
        <p:spPr>
          <a:xfrm>
            <a:off x="3177398" y="-10275"/>
            <a:ext cx="10515600" cy="1325563"/>
          </a:xfrm>
        </p:spPr>
        <p:txBody>
          <a:bodyPr>
            <a:normAutofit/>
          </a:bodyPr>
          <a:lstStyle/>
          <a:p>
            <a:r>
              <a:rPr lang="he-IL" sz="3600" dirty="0"/>
              <a:t>אתרי הדיגום – נקזי סקר צלול 2016-2017</a:t>
            </a:r>
            <a:endParaRPr lang="en-US" sz="3600" dirty="0"/>
          </a:p>
        </p:txBody>
      </p:sp>
      <p:pic>
        <p:nvPicPr>
          <p:cNvPr id="4" name="Content Placeholder 3">
            <a:extLst>
              <a:ext uri="{FF2B5EF4-FFF2-40B4-BE49-F238E27FC236}">
                <a16:creationId xmlns:a16="http://schemas.microsoft.com/office/drawing/2014/main" id="{610C8130-5AFC-4E41-85DB-488B7035D940}"/>
              </a:ext>
            </a:extLst>
          </p:cNvPr>
          <p:cNvPicPr>
            <a:picLocks noGrp="1"/>
          </p:cNvPicPr>
          <p:nvPr>
            <p:ph idx="1"/>
          </p:nvPr>
        </p:nvPicPr>
        <p:blipFill rotWithShape="1">
          <a:blip r:embed="rId2" cstate="print"/>
          <a:srcRect t="8438" b="9341"/>
          <a:stretch/>
        </p:blipFill>
        <p:spPr bwMode="auto">
          <a:xfrm>
            <a:off x="672358" y="1113528"/>
            <a:ext cx="10515600" cy="5619869"/>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C8885D62-5083-4BC0-B356-090CE166AB05}"/>
              </a:ext>
            </a:extLst>
          </p:cNvPr>
          <p:cNvSpPr txBox="1"/>
          <p:nvPr/>
        </p:nvSpPr>
        <p:spPr>
          <a:xfrm>
            <a:off x="6785113" y="3870454"/>
            <a:ext cx="1524001" cy="307777"/>
          </a:xfrm>
          <a:prstGeom prst="rect">
            <a:avLst/>
          </a:prstGeom>
          <a:noFill/>
        </p:spPr>
        <p:txBody>
          <a:bodyPr wrap="square" rtlCol="0">
            <a:spAutoFit/>
          </a:bodyPr>
          <a:lstStyle/>
          <a:p>
            <a:pPr marL="285750" indent="-285750" algn="r" rtl="1">
              <a:buFont typeface="Wingdings" panose="05000000000000000000" pitchFamily="2" charset="2"/>
              <a:buChar char="Ø"/>
            </a:pPr>
            <a:r>
              <a:rPr lang="he-IL" sz="1400" b="1" dirty="0">
                <a:solidFill>
                  <a:schemeClr val="bg1"/>
                </a:solidFill>
              </a:rPr>
              <a:t>חוף זבולון. </a:t>
            </a:r>
            <a:endParaRPr lang="en-US" sz="1400" b="1" dirty="0">
              <a:solidFill>
                <a:schemeClr val="bg1"/>
              </a:solidFill>
            </a:endParaRPr>
          </a:p>
        </p:txBody>
      </p:sp>
    </p:spTree>
    <p:extLst>
      <p:ext uri="{BB962C8B-B14F-4D97-AF65-F5344CB8AC3E}">
        <p14:creationId xmlns:p14="http://schemas.microsoft.com/office/powerpoint/2010/main" val="3087459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594A55-BA93-4664-AC92-3895963CF0F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0"/>
            <a:ext cx="5486400" cy="3093085"/>
          </a:xfrm>
          <a:prstGeom prst="rect">
            <a:avLst/>
          </a:prstGeom>
        </p:spPr>
      </p:pic>
      <p:sp>
        <p:nvSpPr>
          <p:cNvPr id="2" name="Title 1">
            <a:extLst>
              <a:ext uri="{FF2B5EF4-FFF2-40B4-BE49-F238E27FC236}">
                <a16:creationId xmlns:a16="http://schemas.microsoft.com/office/drawing/2014/main" id="{E4D0186D-BAA7-443F-888F-DA1C34BED9FC}"/>
              </a:ext>
            </a:extLst>
          </p:cNvPr>
          <p:cNvSpPr>
            <a:spLocks noGrp="1"/>
          </p:cNvSpPr>
          <p:nvPr>
            <p:ph type="title"/>
          </p:nvPr>
        </p:nvSpPr>
        <p:spPr>
          <a:xfrm>
            <a:off x="1308463" y="-91440"/>
            <a:ext cx="10515600" cy="1325563"/>
          </a:xfrm>
        </p:spPr>
        <p:txBody>
          <a:bodyPr/>
          <a:lstStyle/>
          <a:p>
            <a:pPr algn="r" rtl="1"/>
            <a:r>
              <a:rPr lang="he-IL" dirty="0"/>
              <a:t>אנליזות </a:t>
            </a:r>
            <a:endParaRPr lang="en-US" dirty="0"/>
          </a:p>
        </p:txBody>
      </p:sp>
      <p:sp>
        <p:nvSpPr>
          <p:cNvPr id="3" name="Content Placeholder 2">
            <a:extLst>
              <a:ext uri="{FF2B5EF4-FFF2-40B4-BE49-F238E27FC236}">
                <a16:creationId xmlns:a16="http://schemas.microsoft.com/office/drawing/2014/main" id="{193FFF85-A9FB-4A59-A28C-F06643C47BF0}"/>
              </a:ext>
            </a:extLst>
          </p:cNvPr>
          <p:cNvSpPr>
            <a:spLocks noGrp="1"/>
          </p:cNvSpPr>
          <p:nvPr>
            <p:ph idx="1"/>
          </p:nvPr>
        </p:nvSpPr>
        <p:spPr>
          <a:xfrm>
            <a:off x="4134677" y="1032850"/>
            <a:ext cx="7689385" cy="4792300"/>
          </a:xfrm>
        </p:spPr>
        <p:txBody>
          <a:bodyPr>
            <a:noAutofit/>
          </a:bodyPr>
          <a:lstStyle/>
          <a:p>
            <a:pPr algn="r" rtl="1"/>
            <a:r>
              <a:rPr lang="he-IL" sz="2400" dirty="0"/>
              <a:t>בכל דגימה נערכו אנליזות בקטריולגיות לשלוש סוגי </a:t>
            </a:r>
          </a:p>
          <a:p>
            <a:pPr marL="0" indent="0" algn="r" rtl="1">
              <a:buNone/>
            </a:pPr>
            <a:r>
              <a:rPr lang="he-IL" sz="2400" dirty="0"/>
              <a:t>בקטריות אינדקטוריות לזיהום צואתי: </a:t>
            </a:r>
          </a:p>
          <a:p>
            <a:pPr lvl="1" algn="r" rtl="1"/>
            <a:r>
              <a:rPr lang="he-IL" sz="2000" dirty="0"/>
              <a:t>קוליפורמים צואתיים, </a:t>
            </a:r>
          </a:p>
          <a:p>
            <a:pPr lvl="1" algn="r" rtl="1"/>
            <a:r>
              <a:rPr lang="he-IL" sz="2000" dirty="0"/>
              <a:t>אשרכיה קולי (</a:t>
            </a:r>
            <a:r>
              <a:rPr lang="en-US" sz="2000" dirty="0"/>
              <a:t>E., Coli</a:t>
            </a:r>
            <a:r>
              <a:rPr lang="he-IL" sz="2000" dirty="0"/>
              <a:t>) </a:t>
            </a:r>
          </a:p>
          <a:p>
            <a:pPr lvl="1" algn="r" rtl="1"/>
            <a:r>
              <a:rPr lang="he-IL" sz="2000" dirty="0"/>
              <a:t>סטרפטקוקים/אנתרקוקים צואתיים; </a:t>
            </a:r>
          </a:p>
          <a:p>
            <a:pPr lvl="1" algn="r" rtl="1"/>
            <a:endParaRPr lang="he-IL" sz="2000" dirty="0"/>
          </a:p>
          <a:p>
            <a:pPr algn="r" rtl="1"/>
            <a:r>
              <a:rPr lang="he-IL" sz="2400" dirty="0"/>
              <a:t>ריכוזי מתכות במים ובסדימנט בפתח הנקז, ונוטריינטים במים ובסדימנט. </a:t>
            </a:r>
            <a:endParaRPr lang="en-US" sz="2400" dirty="0">
              <a:effectLst/>
            </a:endParaRPr>
          </a:p>
          <a:p>
            <a:pPr algn="r" rtl="1"/>
            <a:r>
              <a:rPr lang="he-IL" sz="2400" dirty="0"/>
              <a:t>ביולי אוגוסט נערכו אנליזות ב-4 נקזים, נוספות לקרבומזפין לקפאין, ולעוד מספר תרכבות אורגניות.</a:t>
            </a:r>
          </a:p>
          <a:p>
            <a:pPr algn="r" rtl="1"/>
            <a:r>
              <a:rPr lang="he-IL" sz="2400" dirty="0"/>
              <a:t> </a:t>
            </a:r>
            <a:r>
              <a:rPr lang="en-US" sz="2400" dirty="0"/>
              <a:t>  </a:t>
            </a:r>
            <a:r>
              <a:rPr lang="en-US" sz="2200" dirty="0"/>
              <a:t> </a:t>
            </a:r>
            <a:r>
              <a:rPr lang="he-IL" sz="2200" dirty="0"/>
              <a:t>קרבומזפין </a:t>
            </a:r>
            <a:r>
              <a:rPr lang="en-US" sz="2200" dirty="0"/>
              <a:t>(</a:t>
            </a:r>
            <a:r>
              <a:rPr lang="en-US" sz="2200" dirty="0" err="1"/>
              <a:t>Carbamamazepine</a:t>
            </a:r>
            <a:r>
              <a:rPr lang="en-US" sz="2200" dirty="0"/>
              <a:t>)</a:t>
            </a:r>
            <a:r>
              <a:rPr lang="he-IL" sz="2200" dirty="0"/>
              <a:t>, תרופה מסיעת לאנשים עם הפרעה דו-קוטבית ומיצבת התקפים אפלפטיים), נכוחתו בנקזים </a:t>
            </a:r>
            <a:r>
              <a:rPr lang="he-IL" sz="2000" b="1" dirty="0"/>
              <a:t>מעיד בוודאות על ביוב ביתי (או שפכים של מפעל תרופות)</a:t>
            </a:r>
            <a:r>
              <a:rPr lang="he-IL" sz="2000" dirty="0"/>
              <a:t>; </a:t>
            </a:r>
          </a:p>
          <a:p>
            <a:pPr algn="r" rtl="1"/>
            <a:r>
              <a:rPr lang="he-IL" sz="2000" dirty="0"/>
              <a:t>החומר הנ"ל, אינו קיים בטבע, ומכיוון שהוא מולקלה יציבה (נותרת במים גם לאחר הטיפול בשפכים ומגיעה להשקיה בקולחין וכ')  היא משמשת כסמן כמותי לכמות השפכים במקור מים מסויים.</a:t>
            </a:r>
            <a:endParaRPr lang="en-US" sz="2000" dirty="0"/>
          </a:p>
          <a:p>
            <a:pPr algn="r" rtl="1"/>
            <a:endParaRPr lang="en-US" sz="2400" dirty="0"/>
          </a:p>
        </p:txBody>
      </p:sp>
    </p:spTree>
    <p:extLst>
      <p:ext uri="{BB962C8B-B14F-4D97-AF65-F5344CB8AC3E}">
        <p14:creationId xmlns:p14="http://schemas.microsoft.com/office/powerpoint/2010/main" val="234456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00395-D661-4EB4-A4C9-86A59E5939F8}"/>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he-IL" sz="6600" kern="1200" dirty="0">
                <a:solidFill>
                  <a:schemeClr val="tx1"/>
                </a:solidFill>
                <a:latin typeface="+mj-lt"/>
                <a:ea typeface="+mj-ea"/>
                <a:cs typeface="+mj-cs"/>
              </a:rPr>
              <a:t>שפכי ביוב ונגר מזוהם חיפה ותל אביב</a:t>
            </a:r>
            <a:endParaRPr lang="en-US" sz="6600" kern="1200" dirty="0">
              <a:solidFill>
                <a:schemeClr val="tx1"/>
              </a:solidFill>
              <a:latin typeface="+mj-lt"/>
              <a:ea typeface="+mj-ea"/>
              <a:cs typeface="+mj-cs"/>
            </a:endParaRPr>
          </a:p>
        </p:txBody>
      </p:sp>
      <p:pic>
        <p:nvPicPr>
          <p:cNvPr id="7" name="Content Placeholder 6" descr="A picture containing outdoor, water, nature, wave&#10;&#10;Description automatically generated">
            <a:extLst>
              <a:ext uri="{FF2B5EF4-FFF2-40B4-BE49-F238E27FC236}">
                <a16:creationId xmlns:a16="http://schemas.microsoft.com/office/drawing/2014/main" id="{06B81F5B-C793-4ACC-AF66-C0624F65280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686" r="16548" b="2"/>
          <a:stretch/>
        </p:blipFill>
        <p:spPr>
          <a:xfrm>
            <a:off x="20" y="10"/>
            <a:ext cx="4059916" cy="4242806"/>
          </a:xfrm>
          <a:prstGeom prst="rect">
            <a:avLst/>
          </a:prstGeom>
        </p:spPr>
      </p:pic>
      <p:pic>
        <p:nvPicPr>
          <p:cNvPr id="10" name="Picture 9" descr="A body of water with a lighthouse in the distance&#10;&#10;Description automatically generated">
            <a:extLst>
              <a:ext uri="{FF2B5EF4-FFF2-40B4-BE49-F238E27FC236}">
                <a16:creationId xmlns:a16="http://schemas.microsoft.com/office/drawing/2014/main" id="{9C462D80-2B3B-41FA-813B-5C48B32B4DCA}"/>
              </a:ext>
            </a:extLst>
          </p:cNvPr>
          <p:cNvPicPr>
            <a:picLocks noChangeAspect="1"/>
          </p:cNvPicPr>
          <p:nvPr/>
        </p:nvPicPr>
        <p:blipFill rotWithShape="1">
          <a:blip r:embed="rId3">
            <a:extLst>
              <a:ext uri="{28A0092B-C50C-407E-A947-70E740481C1C}">
                <a14:useLocalDpi xmlns:a14="http://schemas.microsoft.com/office/drawing/2010/main" val="0"/>
              </a:ext>
            </a:extLst>
          </a:blip>
          <a:srcRect t="21679"/>
          <a:stretch/>
        </p:blipFill>
        <p:spPr>
          <a:xfrm>
            <a:off x="4090482" y="-1"/>
            <a:ext cx="4062918" cy="4242816"/>
          </a:xfrm>
          <a:prstGeom prst="rect">
            <a:avLst/>
          </a:prstGeom>
        </p:spPr>
      </p:pic>
      <p:pic>
        <p:nvPicPr>
          <p:cNvPr id="13" name="Picture 12" descr="A beach with people and umbrellas&#10;&#10;Description automatically generated with low confidence">
            <a:extLst>
              <a:ext uri="{FF2B5EF4-FFF2-40B4-BE49-F238E27FC236}">
                <a16:creationId xmlns:a16="http://schemas.microsoft.com/office/drawing/2014/main" id="{C363B927-A0C0-49CA-A60B-96B1E3D6BFE2}"/>
              </a:ext>
            </a:extLst>
          </p:cNvPr>
          <p:cNvPicPr>
            <a:picLocks noChangeAspect="1"/>
          </p:cNvPicPr>
          <p:nvPr/>
        </p:nvPicPr>
        <p:blipFill rotWithShape="1">
          <a:blip r:embed="rId4">
            <a:extLst>
              <a:ext uri="{28A0092B-C50C-407E-A947-70E740481C1C}">
                <a14:useLocalDpi xmlns:a14="http://schemas.microsoft.com/office/drawing/2010/main" val="0"/>
              </a:ext>
            </a:extLst>
          </a:blip>
          <a:srcRect l="31473" r="14461" b="-3"/>
          <a:stretch/>
        </p:blipFill>
        <p:spPr>
          <a:xfrm>
            <a:off x="8132064" y="10"/>
            <a:ext cx="4059936" cy="4242806"/>
          </a:xfrm>
          <a:prstGeom prst="rect">
            <a:avLst/>
          </a:prstGeom>
        </p:spPr>
      </p:pic>
      <p:cxnSp>
        <p:nvCxnSpPr>
          <p:cNvPr id="23" name="Straight Connector 22">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02738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C9C32-9CC7-4837-8B24-DA5AFF7B0E24}"/>
              </a:ext>
            </a:extLst>
          </p:cNvPr>
          <p:cNvSpPr>
            <a:spLocks noGrp="1"/>
          </p:cNvSpPr>
          <p:nvPr>
            <p:ph type="title"/>
          </p:nvPr>
        </p:nvSpPr>
        <p:spPr>
          <a:xfrm>
            <a:off x="7464614" y="1783959"/>
            <a:ext cx="4087306" cy="2889114"/>
          </a:xfrm>
        </p:spPr>
        <p:txBody>
          <a:bodyPr vert="horz" lIns="91440" tIns="45720" rIns="91440" bIns="45720" rtlCol="0" anchor="b">
            <a:normAutofit/>
          </a:bodyPr>
          <a:lstStyle/>
          <a:p>
            <a:pPr algn="r" rtl="1"/>
            <a:r>
              <a:rPr lang="en-US" sz="3800" dirty="0"/>
              <a:t>חוף </a:t>
            </a:r>
            <a:r>
              <a:rPr lang="en-US" sz="3800" dirty="0" err="1"/>
              <a:t>הדולפינריום</a:t>
            </a:r>
            <a:r>
              <a:rPr lang="en-US" sz="3800" dirty="0"/>
              <a:t>,</a:t>
            </a:r>
            <a:br>
              <a:rPr lang="en-US" sz="3800" dirty="0"/>
            </a:br>
            <a:r>
              <a:rPr lang="en-US" sz="3800" dirty="0" err="1"/>
              <a:t>תל</a:t>
            </a:r>
            <a:r>
              <a:rPr lang="en-US" sz="3800" dirty="0"/>
              <a:t> אביב, </a:t>
            </a:r>
            <a:br>
              <a:rPr lang="en-US" sz="3800" dirty="0"/>
            </a:br>
            <a:r>
              <a:rPr lang="en-US" sz="3800" dirty="0" err="1"/>
              <a:t>נגר</a:t>
            </a:r>
            <a:r>
              <a:rPr lang="en-US" sz="3800" dirty="0"/>
              <a:t> </a:t>
            </a:r>
            <a:r>
              <a:rPr lang="en-US" sz="3800" dirty="0" err="1"/>
              <a:t>ראשון</a:t>
            </a:r>
            <a:br>
              <a:rPr lang="en-US" sz="3800" dirty="0"/>
            </a:br>
            <a:r>
              <a:rPr lang="en-US" sz="3800" dirty="0" err="1"/>
              <a:t>שוק</a:t>
            </a:r>
            <a:r>
              <a:rPr lang="en-US" sz="3800" dirty="0"/>
              <a:t> הכרמל, </a:t>
            </a:r>
            <a:br>
              <a:rPr lang="en-US" sz="3800" dirty="0"/>
            </a:br>
            <a:r>
              <a:rPr lang="en-US" sz="3800" dirty="0"/>
              <a:t>צלול</a:t>
            </a:r>
            <a:r>
              <a:rPr lang="he-IL" sz="3800" dirty="0"/>
              <a:t> </a:t>
            </a:r>
            <a:r>
              <a:rPr lang="en-US" sz="3800" dirty="0"/>
              <a:t>2014</a:t>
            </a:r>
            <a:r>
              <a:rPr lang="he-IL" sz="3800" dirty="0"/>
              <a:t> . </a:t>
            </a:r>
            <a:endParaRPr lang="en-US" sz="3800" dirty="0"/>
          </a:p>
        </p:txBody>
      </p:sp>
      <p:sp>
        <p:nvSpPr>
          <p:cNvPr id="13" name="Freeform: Shape 12">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Content Placeholder 7" descr="A large group of people on a beach&#10;&#10;Description automatically generated with low confidence">
            <a:extLst>
              <a:ext uri="{FF2B5EF4-FFF2-40B4-BE49-F238E27FC236}">
                <a16:creationId xmlns:a16="http://schemas.microsoft.com/office/drawing/2014/main" id="{5AE504A2-0E44-447E-AAEB-8C562DF6EF0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353" r="2" b="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10016288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75098-01B7-47CA-9BF7-BE57728A772A}"/>
              </a:ext>
            </a:extLst>
          </p:cNvPr>
          <p:cNvSpPr>
            <a:spLocks noGrp="1"/>
          </p:cNvSpPr>
          <p:nvPr>
            <p:ph type="title"/>
          </p:nvPr>
        </p:nvSpPr>
        <p:spPr>
          <a:xfrm>
            <a:off x="7098030" y="80010"/>
            <a:ext cx="2846070" cy="1325563"/>
          </a:xfrm>
        </p:spPr>
        <p:txBody>
          <a:bodyPr>
            <a:noAutofit/>
          </a:bodyPr>
          <a:lstStyle/>
          <a:p>
            <a:pPr rtl="1"/>
            <a:r>
              <a:rPr lang="he-IL" sz="2800" dirty="0"/>
              <a:t>חוף הדולפינריום – </a:t>
            </a:r>
            <a:br>
              <a:rPr lang="he-IL" sz="2800" dirty="0"/>
            </a:br>
            <a:r>
              <a:rPr lang="he-IL" sz="2800" dirty="0"/>
              <a:t>נקז שוק הכרמל </a:t>
            </a:r>
            <a:br>
              <a:rPr lang="he-IL" sz="2800" dirty="0"/>
            </a:br>
            <a:r>
              <a:rPr lang="he-IL" sz="2800" dirty="0"/>
              <a:t>(טל שגב, אוגוסט 2017)</a:t>
            </a:r>
            <a:endParaRPr lang="en-US" sz="2800" dirty="0"/>
          </a:p>
        </p:txBody>
      </p:sp>
      <p:pic>
        <p:nvPicPr>
          <p:cNvPr id="9" name="Content Placeholder 8">
            <a:extLst>
              <a:ext uri="{FF2B5EF4-FFF2-40B4-BE49-F238E27FC236}">
                <a16:creationId xmlns:a16="http://schemas.microsoft.com/office/drawing/2014/main" id="{AA0E5AF2-B874-4A27-B3FA-53ADF03DD46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bwMode="auto">
          <a:xfrm>
            <a:off x="161167" y="-129686"/>
            <a:ext cx="6936863" cy="3958372"/>
          </a:xfrm>
          <a:prstGeom prst="rect">
            <a:avLst/>
          </a:prstGeom>
          <a:noFill/>
          <a:extLst>
            <a:ext uri="{909E8E84-426E-40DD-AFC4-6F175D3DCCD1}">
              <a14:hiddenFill xmlns:a14="http://schemas.microsoft.com/office/drawing/2010/main">
                <a:solidFill>
                  <a:srgbClr val="FFFFFF"/>
                </a:solidFill>
              </a14:hiddenFill>
            </a:ext>
          </a:extLst>
        </p:spPr>
      </p:pic>
      <p:pic>
        <p:nvPicPr>
          <p:cNvPr id="5" name="שפכים לירקון - מע. לאילון 2021-12-21">
            <a:hlinkClick r:id="" action="ppaction://media"/>
            <a:extLst>
              <a:ext uri="{FF2B5EF4-FFF2-40B4-BE49-F238E27FC236}">
                <a16:creationId xmlns:a16="http://schemas.microsoft.com/office/drawing/2014/main" id="{E0E214AA-41FA-4FAD-851E-8AEBCF2224F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36732" y="2068830"/>
            <a:ext cx="8655267" cy="4760398"/>
          </a:xfrm>
          <a:prstGeom prst="rect">
            <a:avLst/>
          </a:prstGeom>
        </p:spPr>
      </p:pic>
      <p:sp>
        <p:nvSpPr>
          <p:cNvPr id="6" name="TextBox 5">
            <a:extLst>
              <a:ext uri="{FF2B5EF4-FFF2-40B4-BE49-F238E27FC236}">
                <a16:creationId xmlns:a16="http://schemas.microsoft.com/office/drawing/2014/main" id="{62347628-B591-4811-AE2E-F830B6B37F48}"/>
              </a:ext>
            </a:extLst>
          </p:cNvPr>
          <p:cNvSpPr txBox="1"/>
          <p:nvPr/>
        </p:nvSpPr>
        <p:spPr>
          <a:xfrm>
            <a:off x="914400" y="4160520"/>
            <a:ext cx="2377440" cy="1938992"/>
          </a:xfrm>
          <a:prstGeom prst="rect">
            <a:avLst/>
          </a:prstGeom>
          <a:noFill/>
        </p:spPr>
        <p:txBody>
          <a:bodyPr wrap="square" rtlCol="0">
            <a:spAutoFit/>
          </a:bodyPr>
          <a:lstStyle/>
          <a:p>
            <a:pPr algn="r" rtl="1"/>
            <a:r>
              <a:rPr lang="he-IL" sz="2400" b="1" dirty="0"/>
              <a:t>פתח שחרור עומס ממערכת השפכים לנחל הירקון </a:t>
            </a:r>
          </a:p>
          <a:p>
            <a:pPr algn="r" rtl="1"/>
            <a:r>
              <a:rPr lang="he-IL" sz="2400" b="1" dirty="0"/>
              <a:t>מול המועצה לארץ ישראל יפה </a:t>
            </a:r>
            <a:endParaRPr lang="en-US" sz="2400" b="1" dirty="0"/>
          </a:p>
        </p:txBody>
      </p:sp>
    </p:spTree>
    <p:extLst>
      <p:ext uri="{BB962C8B-B14F-4D97-AF65-F5344CB8AC3E}">
        <p14:creationId xmlns:p14="http://schemas.microsoft.com/office/powerpoint/2010/main" val="89835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E053F-94FF-4C1D-8F8C-CD23D3EC6BA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411556F-18F8-4CD6-8DD7-A8286595E6FD}"/>
              </a:ext>
            </a:extLst>
          </p:cNvPr>
          <p:cNvPicPr>
            <a:picLocks noGrp="1" noChangeAspect="1"/>
          </p:cNvPicPr>
          <p:nvPr>
            <p:ph idx="1"/>
          </p:nvPr>
        </p:nvPicPr>
        <p:blipFill>
          <a:blip r:embed="rId2"/>
          <a:stretch>
            <a:fillRect/>
          </a:stretch>
        </p:blipFill>
        <p:spPr>
          <a:xfrm>
            <a:off x="400050" y="365125"/>
            <a:ext cx="11391900" cy="6418366"/>
          </a:xfrm>
          <a:prstGeom prst="rect">
            <a:avLst/>
          </a:prstGeom>
        </p:spPr>
      </p:pic>
      <p:sp>
        <p:nvSpPr>
          <p:cNvPr id="5" name="Oval 4">
            <a:extLst>
              <a:ext uri="{FF2B5EF4-FFF2-40B4-BE49-F238E27FC236}">
                <a16:creationId xmlns:a16="http://schemas.microsoft.com/office/drawing/2014/main" id="{65294678-2F3A-4619-9FAC-84C1D1B10049}"/>
              </a:ext>
            </a:extLst>
          </p:cNvPr>
          <p:cNvSpPr/>
          <p:nvPr/>
        </p:nvSpPr>
        <p:spPr>
          <a:xfrm>
            <a:off x="7543800" y="4667250"/>
            <a:ext cx="609600" cy="7620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800000"/>
              </a:highlight>
            </a:endParaRPr>
          </a:p>
        </p:txBody>
      </p:sp>
      <p:sp>
        <p:nvSpPr>
          <p:cNvPr id="6" name="Oval 5">
            <a:extLst>
              <a:ext uri="{FF2B5EF4-FFF2-40B4-BE49-F238E27FC236}">
                <a16:creationId xmlns:a16="http://schemas.microsoft.com/office/drawing/2014/main" id="{F4AD2FB8-C95C-4A8E-9726-02367213303B}"/>
              </a:ext>
            </a:extLst>
          </p:cNvPr>
          <p:cNvSpPr/>
          <p:nvPr/>
        </p:nvSpPr>
        <p:spPr>
          <a:xfrm>
            <a:off x="11468100" y="1690688"/>
            <a:ext cx="609600" cy="7620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800000"/>
              </a:highlight>
            </a:endParaRPr>
          </a:p>
        </p:txBody>
      </p:sp>
      <p:sp>
        <p:nvSpPr>
          <p:cNvPr id="7" name="Oval 6">
            <a:extLst>
              <a:ext uri="{FF2B5EF4-FFF2-40B4-BE49-F238E27FC236}">
                <a16:creationId xmlns:a16="http://schemas.microsoft.com/office/drawing/2014/main" id="{0AFFFC47-2C26-499B-8A4D-434C2C119FA1}"/>
              </a:ext>
            </a:extLst>
          </p:cNvPr>
          <p:cNvSpPr/>
          <p:nvPr/>
        </p:nvSpPr>
        <p:spPr>
          <a:xfrm>
            <a:off x="781050" y="1690688"/>
            <a:ext cx="609600" cy="7620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800000"/>
              </a:highlight>
            </a:endParaRPr>
          </a:p>
        </p:txBody>
      </p:sp>
      <p:pic>
        <p:nvPicPr>
          <p:cNvPr id="8" name="Picture 7">
            <a:extLst>
              <a:ext uri="{FF2B5EF4-FFF2-40B4-BE49-F238E27FC236}">
                <a16:creationId xmlns:a16="http://schemas.microsoft.com/office/drawing/2014/main" id="{CDF7C343-9D0F-4686-B6D6-E9E17F1FEF97}"/>
              </a:ext>
            </a:extLst>
          </p:cNvPr>
          <p:cNvPicPr>
            <a:picLocks noChangeAspect="1"/>
          </p:cNvPicPr>
          <p:nvPr/>
        </p:nvPicPr>
        <p:blipFill rotWithShape="1">
          <a:blip r:embed="rId3"/>
          <a:srcRect l="5583" t="-497" r="943" b="6400"/>
          <a:stretch/>
        </p:blipFill>
        <p:spPr>
          <a:xfrm>
            <a:off x="-154205" y="3587750"/>
            <a:ext cx="6250205" cy="3270250"/>
          </a:xfrm>
          <a:prstGeom prst="rect">
            <a:avLst/>
          </a:prstGeom>
        </p:spPr>
      </p:pic>
    </p:spTree>
    <p:extLst>
      <p:ext uri="{BB962C8B-B14F-4D97-AF65-F5344CB8AC3E}">
        <p14:creationId xmlns:p14="http://schemas.microsoft.com/office/powerpoint/2010/main" val="353282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9AD5D8-7397-4932-B1A2-7DF986521D8B}"/>
              </a:ext>
            </a:extLst>
          </p:cNvPr>
          <p:cNvSpPr>
            <a:spLocks noGrp="1"/>
          </p:cNvSpPr>
          <p:nvPr>
            <p:ph type="title"/>
          </p:nvPr>
        </p:nvSpPr>
        <p:spPr>
          <a:xfrm>
            <a:off x="5021821" y="3812954"/>
            <a:ext cx="6465287" cy="1516014"/>
          </a:xfrm>
        </p:spPr>
        <p:txBody>
          <a:bodyPr vert="horz" lIns="91440" tIns="45720" rIns="91440" bIns="45720" rtlCol="0" anchor="b">
            <a:normAutofit/>
          </a:bodyPr>
          <a:lstStyle/>
          <a:p>
            <a:pPr algn="r" rtl="1"/>
            <a:r>
              <a:rPr lang="he-IL" sz="4800" kern="1200" dirty="0">
                <a:solidFill>
                  <a:srgbClr val="FFFFFF"/>
                </a:solidFill>
                <a:latin typeface="+mj-lt"/>
                <a:ea typeface="+mj-ea"/>
                <a:cs typeface="+mj-cs"/>
              </a:rPr>
              <a:t>נקזים בחיפה והקריות</a:t>
            </a:r>
            <a:br>
              <a:rPr lang="he-IL" sz="4800" kern="1200" dirty="0">
                <a:solidFill>
                  <a:srgbClr val="FFFFFF"/>
                </a:solidFill>
                <a:latin typeface="+mj-lt"/>
                <a:ea typeface="+mj-ea"/>
                <a:cs typeface="+mj-cs"/>
              </a:rPr>
            </a:br>
            <a:r>
              <a:rPr lang="he-IL" sz="4800" kern="1200" dirty="0">
                <a:solidFill>
                  <a:srgbClr val="FFFFFF"/>
                </a:solidFill>
                <a:latin typeface="+mj-lt"/>
                <a:ea typeface="+mj-ea"/>
                <a:cs typeface="+mj-cs"/>
              </a:rPr>
              <a:t>2016-2020 (צלול וחיא"ל)</a:t>
            </a:r>
            <a:endParaRPr lang="en-US" sz="4800" kern="1200" dirty="0">
              <a:solidFill>
                <a:srgbClr val="FFFFFF"/>
              </a:solidFill>
              <a:latin typeface="+mj-lt"/>
              <a:ea typeface="+mj-ea"/>
              <a:cs typeface="+mj-cs"/>
            </a:endParaRPr>
          </a:p>
        </p:txBody>
      </p:sp>
      <p:pic>
        <p:nvPicPr>
          <p:cNvPr id="6" name="Content Placeholder 5" descr="I:\חופים\תמונות ממצלמת נייד\נקזים על החופים\5-2017\20170516_085850.jpg">
            <a:extLst>
              <a:ext uri="{FF2B5EF4-FFF2-40B4-BE49-F238E27FC236}">
                <a16:creationId xmlns:a16="http://schemas.microsoft.com/office/drawing/2014/main" id="{82D204EE-6057-453C-8799-9462876CA8CA}"/>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r="22848" b="3"/>
          <a:stretch/>
        </p:blipFill>
        <p:spPr bwMode="auto">
          <a:xfrm>
            <a:off x="317635" y="321733"/>
            <a:ext cx="4151681" cy="3026834"/>
          </a:xfrm>
          <a:prstGeom prst="rect">
            <a:avLst/>
          </a:prstGeom>
          <a:noFill/>
        </p:spPr>
      </p:pic>
      <p:pic>
        <p:nvPicPr>
          <p:cNvPr id="7" name="Picture 6">
            <a:extLst>
              <a:ext uri="{FF2B5EF4-FFF2-40B4-BE49-F238E27FC236}">
                <a16:creationId xmlns:a16="http://schemas.microsoft.com/office/drawing/2014/main" id="{331A241B-CCEC-4AA5-BB52-0F7492EF371D}"/>
              </a:ext>
            </a:extLst>
          </p:cNvPr>
          <p:cNvPicPr/>
          <p:nvPr/>
        </p:nvPicPr>
        <p:blipFill rotWithShape="1">
          <a:blip r:embed="rId4" cstate="print">
            <a:extLst>
              <a:ext uri="{28A0092B-C50C-407E-A947-70E740481C1C}">
                <a14:useLocalDpi xmlns:a14="http://schemas.microsoft.com/office/drawing/2010/main" val="0"/>
              </a:ext>
            </a:extLst>
          </a:blip>
          <a:srcRect l="25313" r="7996" b="-2"/>
          <a:stretch/>
        </p:blipFill>
        <p:spPr>
          <a:xfrm>
            <a:off x="4638955" y="321733"/>
            <a:ext cx="3539976" cy="2985818"/>
          </a:xfrm>
          <a:prstGeom prst="rect">
            <a:avLst/>
          </a:prstGeom>
        </p:spPr>
      </p:pic>
      <p:pic>
        <p:nvPicPr>
          <p:cNvPr id="8" name="Picture 7" descr="A picture containing outdoor, water, nature, wave&#10;&#10;Description automatically generated">
            <a:extLst>
              <a:ext uri="{FF2B5EF4-FFF2-40B4-BE49-F238E27FC236}">
                <a16:creationId xmlns:a16="http://schemas.microsoft.com/office/drawing/2014/main" id="{905FB025-6DCE-4BF1-9A09-00279F461EAA}"/>
              </a:ext>
            </a:extLst>
          </p:cNvPr>
          <p:cNvPicPr>
            <a:picLocks noChangeAspect="1"/>
          </p:cNvPicPr>
          <p:nvPr/>
        </p:nvPicPr>
        <p:blipFill rotWithShape="1">
          <a:blip r:embed="rId5">
            <a:extLst>
              <a:ext uri="{28A0092B-C50C-407E-A947-70E740481C1C}">
                <a14:useLocalDpi xmlns:a14="http://schemas.microsoft.com/office/drawing/2010/main" val="0"/>
              </a:ext>
            </a:extLst>
          </a:blip>
          <a:srcRect l="3165" r="8028" b="3"/>
          <a:stretch/>
        </p:blipFill>
        <p:spPr>
          <a:xfrm>
            <a:off x="8348570" y="321734"/>
            <a:ext cx="3535590" cy="2985818"/>
          </a:xfrm>
          <a:prstGeom prst="rect">
            <a:avLst/>
          </a:prstGeom>
        </p:spPr>
      </p:pic>
      <p:cxnSp>
        <p:nvCxnSpPr>
          <p:cNvPr id="15" name="Straight Connector 14">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32A3CE3-CC49-400C-9B91-B44E26B539AC}"/>
              </a:ext>
            </a:extLst>
          </p:cNvPr>
          <p:cNvPicPr/>
          <p:nvPr/>
        </p:nvPicPr>
        <p:blipFill rotWithShape="1">
          <a:blip r:embed="rId6" cstate="print">
            <a:extLst>
              <a:ext uri="{28A0092B-C50C-407E-A947-70E740481C1C}">
                <a14:useLocalDpi xmlns:a14="http://schemas.microsoft.com/office/drawing/2010/main" val="0"/>
              </a:ext>
            </a:extLst>
          </a:blip>
          <a:srcRect l="16020" r="6319"/>
          <a:stretch/>
        </p:blipFill>
        <p:spPr>
          <a:xfrm>
            <a:off x="172124" y="3550450"/>
            <a:ext cx="4442701" cy="3177540"/>
          </a:xfrm>
          <a:prstGeom prst="rect">
            <a:avLst/>
          </a:prstGeom>
        </p:spPr>
      </p:pic>
    </p:spTree>
    <p:extLst>
      <p:ext uri="{BB962C8B-B14F-4D97-AF65-F5344CB8AC3E}">
        <p14:creationId xmlns:p14="http://schemas.microsoft.com/office/powerpoint/2010/main" val="1298445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DE2F0A0D-4433-4C04-A21B-5082D41C6CE5}"/>
              </a:ext>
            </a:extLst>
          </p:cNvPr>
          <p:cNvGraphicFramePr/>
          <p:nvPr>
            <p:extLst>
              <p:ext uri="{D42A27DB-BD31-4B8C-83A1-F6EECF244321}">
                <p14:modId xmlns:p14="http://schemas.microsoft.com/office/powerpoint/2010/main" val="558384093"/>
              </p:ext>
            </p:extLst>
          </p:nvPr>
        </p:nvGraphicFramePr>
        <p:xfrm>
          <a:off x="0" y="3125374"/>
          <a:ext cx="6771862" cy="373262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5">
            <a:extLst>
              <a:ext uri="{FF2B5EF4-FFF2-40B4-BE49-F238E27FC236}">
                <a16:creationId xmlns:a16="http://schemas.microsoft.com/office/drawing/2014/main" id="{8504BF75-C009-49A0-878A-6A8AECEA1C9F}"/>
              </a:ext>
            </a:extLst>
          </p:cNvPr>
          <p:cNvGraphicFramePr>
            <a:graphicFrameLocks noGrp="1"/>
          </p:cNvGraphicFramePr>
          <p:nvPr>
            <p:ph idx="1"/>
            <p:extLst>
              <p:ext uri="{D42A27DB-BD31-4B8C-83A1-F6EECF244321}">
                <p14:modId xmlns:p14="http://schemas.microsoft.com/office/powerpoint/2010/main" val="3923260622"/>
              </p:ext>
            </p:extLst>
          </p:nvPr>
        </p:nvGraphicFramePr>
        <p:xfrm>
          <a:off x="6771862" y="1001817"/>
          <a:ext cx="7378147" cy="34027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DF4996C0-7D54-4772-83AD-51D0FF38E6FD}"/>
              </a:ext>
            </a:extLst>
          </p:cNvPr>
          <p:cNvGraphicFramePr/>
          <p:nvPr>
            <p:extLst>
              <p:ext uri="{D42A27DB-BD31-4B8C-83A1-F6EECF244321}">
                <p14:modId xmlns:p14="http://schemas.microsoft.com/office/powerpoint/2010/main" val="477035095"/>
              </p:ext>
            </p:extLst>
          </p:nvPr>
        </p:nvGraphicFramePr>
        <p:xfrm>
          <a:off x="-81791" y="-125206"/>
          <a:ext cx="6615113" cy="3402769"/>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CDDC1547-21EF-419A-BE3D-0BF85260AF55}"/>
              </a:ext>
            </a:extLst>
          </p:cNvPr>
          <p:cNvSpPr>
            <a:spLocks noGrp="1"/>
          </p:cNvSpPr>
          <p:nvPr>
            <p:ph type="title"/>
          </p:nvPr>
        </p:nvSpPr>
        <p:spPr>
          <a:xfrm>
            <a:off x="3385931" y="-11112"/>
            <a:ext cx="10515600" cy="1325563"/>
          </a:xfrm>
        </p:spPr>
        <p:txBody>
          <a:bodyPr>
            <a:normAutofit/>
          </a:bodyPr>
          <a:lstStyle/>
          <a:p>
            <a:pPr algn="ctr" rtl="1"/>
            <a:r>
              <a:rPr lang="he-IL" sz="3200" dirty="0"/>
              <a:t>התפלגות ריכוזי החידקים בכל דגימות </a:t>
            </a:r>
            <a:br>
              <a:rPr lang="he-IL" sz="3200" dirty="0"/>
            </a:br>
            <a:r>
              <a:rPr lang="he-IL" sz="3200" dirty="0"/>
              <a:t>המים בנקזים</a:t>
            </a:r>
            <a:endParaRPr lang="en-US" sz="3200" dirty="0"/>
          </a:p>
        </p:txBody>
      </p:sp>
      <p:sp>
        <p:nvSpPr>
          <p:cNvPr id="7" name="Oval 6">
            <a:extLst>
              <a:ext uri="{FF2B5EF4-FFF2-40B4-BE49-F238E27FC236}">
                <a16:creationId xmlns:a16="http://schemas.microsoft.com/office/drawing/2014/main" id="{E170478A-9AE6-4534-AAF9-1356C50BEC1F}"/>
              </a:ext>
            </a:extLst>
          </p:cNvPr>
          <p:cNvSpPr/>
          <p:nvPr/>
        </p:nvSpPr>
        <p:spPr>
          <a:xfrm>
            <a:off x="5672138" y="1814513"/>
            <a:ext cx="861184" cy="8858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10B418E-1FD4-4036-BF0A-F7A0FE4FFD9F}"/>
              </a:ext>
            </a:extLst>
          </p:cNvPr>
          <p:cNvSpPr txBox="1"/>
          <p:nvPr/>
        </p:nvSpPr>
        <p:spPr>
          <a:xfrm>
            <a:off x="8529638" y="5143500"/>
            <a:ext cx="2943225" cy="830997"/>
          </a:xfrm>
          <a:prstGeom prst="rect">
            <a:avLst/>
          </a:prstGeom>
          <a:noFill/>
          <a:ln w="28575">
            <a:solidFill>
              <a:srgbClr val="FF0000"/>
            </a:solidFill>
          </a:ln>
        </p:spPr>
        <p:txBody>
          <a:bodyPr wrap="square" rtlCol="0">
            <a:spAutoFit/>
          </a:bodyPr>
          <a:lstStyle/>
          <a:p>
            <a:pPr algn="r" rtl="1"/>
            <a:r>
              <a:rPr lang="he-IL" sz="2400" dirty="0">
                <a:solidFill>
                  <a:srgbClr val="FF0000"/>
                </a:solidFill>
              </a:rPr>
              <a:t>גלישת ביוב לנקזים בקרית ים</a:t>
            </a:r>
            <a:endParaRPr lang="en-US" sz="2400" dirty="0">
              <a:solidFill>
                <a:srgbClr val="FF0000"/>
              </a:solidFill>
            </a:endParaRPr>
          </a:p>
        </p:txBody>
      </p:sp>
      <p:cxnSp>
        <p:nvCxnSpPr>
          <p:cNvPr id="10" name="Straight Arrow Connector 9">
            <a:extLst>
              <a:ext uri="{FF2B5EF4-FFF2-40B4-BE49-F238E27FC236}">
                <a16:creationId xmlns:a16="http://schemas.microsoft.com/office/drawing/2014/main" id="{FE10108F-86EF-4591-96DB-94A62A1DB933}"/>
              </a:ext>
            </a:extLst>
          </p:cNvPr>
          <p:cNvCxnSpPr>
            <a:cxnSpLocks/>
          </p:cNvCxnSpPr>
          <p:nvPr/>
        </p:nvCxnSpPr>
        <p:spPr>
          <a:xfrm flipH="1" flipV="1">
            <a:off x="6096000" y="2711758"/>
            <a:ext cx="2501448" cy="254169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B9AE424-2E2F-424C-B66B-3D2BD12A57CB}"/>
              </a:ext>
            </a:extLst>
          </p:cNvPr>
          <p:cNvCxnSpPr/>
          <p:nvPr/>
        </p:nvCxnSpPr>
        <p:spPr>
          <a:xfrm flipH="1" flipV="1">
            <a:off x="6528353" y="5605030"/>
            <a:ext cx="1957801" cy="1426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D03E4E0-490E-43C8-B5BF-ACCD43BA3603}"/>
              </a:ext>
            </a:extLst>
          </p:cNvPr>
          <p:cNvCxnSpPr>
            <a:cxnSpLocks/>
          </p:cNvCxnSpPr>
          <p:nvPr/>
        </p:nvCxnSpPr>
        <p:spPr>
          <a:xfrm flipV="1">
            <a:off x="11038752" y="3982607"/>
            <a:ext cx="434111" cy="11585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E71F4049-35FC-4F6B-B930-BF461D366485}"/>
              </a:ext>
            </a:extLst>
          </p:cNvPr>
          <p:cNvSpPr/>
          <p:nvPr/>
        </p:nvSpPr>
        <p:spPr>
          <a:xfrm>
            <a:off x="11297271" y="3039027"/>
            <a:ext cx="762207" cy="50222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AF5B4E7-222B-412E-BF01-EF4308F8CCFF}"/>
              </a:ext>
            </a:extLst>
          </p:cNvPr>
          <p:cNvSpPr/>
          <p:nvPr/>
        </p:nvSpPr>
        <p:spPr>
          <a:xfrm>
            <a:off x="5187037" y="5304785"/>
            <a:ext cx="1553352" cy="8858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514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8"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AB017-409D-40EC-989A-C6836F5E4668}"/>
              </a:ext>
            </a:extLst>
          </p:cNvPr>
          <p:cNvSpPr>
            <a:spLocks noGrp="1"/>
          </p:cNvSpPr>
          <p:nvPr>
            <p:ph type="title"/>
          </p:nvPr>
        </p:nvSpPr>
        <p:spPr>
          <a:xfrm>
            <a:off x="1358462" y="-50518"/>
            <a:ext cx="10515600" cy="1085303"/>
          </a:xfrm>
        </p:spPr>
        <p:txBody>
          <a:bodyPr/>
          <a:lstStyle/>
          <a:p>
            <a:pPr algn="r" rtl="1"/>
            <a:r>
              <a:rPr lang="he-IL" dirty="0"/>
              <a:t>נקזי חלוצי התעשיה, </a:t>
            </a:r>
            <a:r>
              <a:rPr lang="he-IL" sz="2800" dirty="0"/>
              <a:t>צלומים יאיר גיל, 'הארת שוליים'</a:t>
            </a:r>
            <a:endParaRPr lang="en-US" sz="2800" dirty="0"/>
          </a:p>
        </p:txBody>
      </p:sp>
      <p:pic>
        <p:nvPicPr>
          <p:cNvPr id="1026" name="Picture 2" descr="http://www.yairgil.com/wp-content/uploads/2017/07/D99A5944-900.jpg">
            <a:extLst>
              <a:ext uri="{FF2B5EF4-FFF2-40B4-BE49-F238E27FC236}">
                <a16:creationId xmlns:a16="http://schemas.microsoft.com/office/drawing/2014/main" id="{679EE9D0-B7B9-44FB-81AE-44720E9018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915547"/>
            <a:ext cx="10515601" cy="5814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638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956236-7D0C-4D05-9FB3-E97FAE209F6C}"/>
              </a:ext>
            </a:extLst>
          </p:cNvPr>
          <p:cNvSpPr>
            <a:spLocks noGrp="1"/>
          </p:cNvSpPr>
          <p:nvPr>
            <p:ph type="title"/>
          </p:nvPr>
        </p:nvSpPr>
        <p:spPr>
          <a:xfrm>
            <a:off x="589560" y="856180"/>
            <a:ext cx="4560584" cy="1128068"/>
          </a:xfrm>
        </p:spPr>
        <p:txBody>
          <a:bodyPr anchor="ctr">
            <a:normAutofit fontScale="90000"/>
          </a:bodyPr>
          <a:lstStyle/>
          <a:p>
            <a:pPr algn="r" rtl="1"/>
            <a:r>
              <a:rPr lang="he-IL" sz="4000" dirty="0"/>
              <a:t>זיהום ים בעקבות הזרמות שפכים/קולחים בנחל שורק</a:t>
            </a:r>
            <a:endParaRPr lang="en-US" sz="4000" dirty="0"/>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Waves crashing on a beach&#10;&#10;Description automatically generated with medium confidence">
            <a:extLst>
              <a:ext uri="{FF2B5EF4-FFF2-40B4-BE49-F238E27FC236}">
                <a16:creationId xmlns:a16="http://schemas.microsoft.com/office/drawing/2014/main" id="{EFA4D81B-657A-48E1-A2CA-174E507816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7977" y="2286045"/>
            <a:ext cx="4909857" cy="2935323"/>
          </a:xfrm>
        </p:spPr>
      </p:pic>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ships in the ocean&#10;&#10;Description automatically generated with medium confidence">
            <a:extLst>
              <a:ext uri="{FF2B5EF4-FFF2-40B4-BE49-F238E27FC236}">
                <a16:creationId xmlns:a16="http://schemas.microsoft.com/office/drawing/2014/main" id="{E71516A7-6EB1-41B0-93A0-D4D5E5332BA6}"/>
              </a:ext>
            </a:extLst>
          </p:cNvPr>
          <p:cNvPicPr>
            <a:picLocks noChangeAspect="1"/>
          </p:cNvPicPr>
          <p:nvPr/>
        </p:nvPicPr>
        <p:blipFill rotWithShape="1">
          <a:blip r:embed="rId3">
            <a:extLst>
              <a:ext uri="{28A0092B-C50C-407E-A947-70E740481C1C}">
                <a14:useLocalDpi xmlns:a14="http://schemas.microsoft.com/office/drawing/2010/main" val="0"/>
              </a:ext>
            </a:extLst>
          </a:blip>
          <a:srcRect l="15335" r="18643" b="-1"/>
          <a:stretch/>
        </p:blipFill>
        <p:spPr>
          <a:xfrm>
            <a:off x="5977788" y="799352"/>
            <a:ext cx="5425410" cy="5259296"/>
          </a:xfrm>
          <a:prstGeom prst="rect">
            <a:avLst/>
          </a:prstGeom>
        </p:spPr>
      </p:pic>
      <p:sp>
        <p:nvSpPr>
          <p:cNvPr id="8" name="TextBox 7">
            <a:extLst>
              <a:ext uri="{FF2B5EF4-FFF2-40B4-BE49-F238E27FC236}">
                <a16:creationId xmlns:a16="http://schemas.microsoft.com/office/drawing/2014/main" id="{6AE24E19-DD01-4BC8-8FBC-804990FA4E32}"/>
              </a:ext>
            </a:extLst>
          </p:cNvPr>
          <p:cNvSpPr txBox="1"/>
          <p:nvPr/>
        </p:nvSpPr>
        <p:spPr>
          <a:xfrm>
            <a:off x="-34291" y="5279808"/>
            <a:ext cx="2308860" cy="369332"/>
          </a:xfrm>
          <a:prstGeom prst="rect">
            <a:avLst/>
          </a:prstGeom>
          <a:noFill/>
        </p:spPr>
        <p:txBody>
          <a:bodyPr wrap="square" rtlCol="0">
            <a:spAutoFit/>
          </a:bodyPr>
          <a:lstStyle/>
          <a:p>
            <a:pPr algn="r" rtl="1"/>
            <a:r>
              <a:rPr lang="he-IL" dirty="0"/>
              <a:t>משה קוסטה, 2016 </a:t>
            </a:r>
            <a:endParaRPr lang="en-US" dirty="0"/>
          </a:p>
        </p:txBody>
      </p:sp>
      <p:sp>
        <p:nvSpPr>
          <p:cNvPr id="11" name="TextBox 10">
            <a:extLst>
              <a:ext uri="{FF2B5EF4-FFF2-40B4-BE49-F238E27FC236}">
                <a16:creationId xmlns:a16="http://schemas.microsoft.com/office/drawing/2014/main" id="{657C6C9F-91E1-4AAE-AE8E-E55238F41355}"/>
              </a:ext>
            </a:extLst>
          </p:cNvPr>
          <p:cNvSpPr txBox="1"/>
          <p:nvPr/>
        </p:nvSpPr>
        <p:spPr>
          <a:xfrm>
            <a:off x="4962765" y="6469380"/>
            <a:ext cx="2638185" cy="369332"/>
          </a:xfrm>
          <a:prstGeom prst="rect">
            <a:avLst/>
          </a:prstGeom>
          <a:noFill/>
        </p:spPr>
        <p:txBody>
          <a:bodyPr wrap="square" rtlCol="0">
            <a:spAutoFit/>
          </a:bodyPr>
          <a:lstStyle/>
          <a:p>
            <a:r>
              <a:rPr lang="he-IL" dirty="0"/>
              <a:t>מפרץ חיפה, יאיר גיל, 2020</a:t>
            </a:r>
            <a:endParaRPr lang="en-US" dirty="0"/>
          </a:p>
        </p:txBody>
      </p:sp>
    </p:spTree>
    <p:extLst>
      <p:ext uri="{BB962C8B-B14F-4D97-AF65-F5344CB8AC3E}">
        <p14:creationId xmlns:p14="http://schemas.microsoft.com/office/powerpoint/2010/main" val="35433823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2007</TotalTime>
  <Words>1152</Words>
  <Application>Microsoft Office PowerPoint</Application>
  <PresentationFormat>Widescreen</PresentationFormat>
  <Paragraphs>139</Paragraphs>
  <Slides>17</Slides>
  <Notes>4</Notes>
  <HiddenSlides>2</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Alef</vt:lpstr>
      <vt:lpstr>Arial</vt:lpstr>
      <vt:lpstr>Calibri</vt:lpstr>
      <vt:lpstr>Calibri Light</vt:lpstr>
      <vt:lpstr>Times New Roman</vt:lpstr>
      <vt:lpstr>Wingdings</vt:lpstr>
      <vt:lpstr>Office Theme</vt:lpstr>
      <vt:lpstr>זיהום הנחלים הים,  והחופים מביוב  ונגר עירוני מזוהם     </vt:lpstr>
      <vt:lpstr>שפכי ביוב ונגר מזוהם חיפה ותל אביב</vt:lpstr>
      <vt:lpstr>חוף הדולפינריום, תל אביב,  נגר ראשון שוק הכרמל,  צלול 2014 . </vt:lpstr>
      <vt:lpstr>חוף הדולפינריום –  נקז שוק הכרמל  (טל שגב, אוגוסט 2017)</vt:lpstr>
      <vt:lpstr>PowerPoint Presentation</vt:lpstr>
      <vt:lpstr>נקזים בחיפה והקריות 2016-2020 (צלול וחיא"ל)</vt:lpstr>
      <vt:lpstr>התפלגות ריכוזי החידקים בכל דגימות  המים בנקזים</vt:lpstr>
      <vt:lpstr>נקזי חלוצי התעשיה, צלומים יאיר גיל, 'הארת שוליים'</vt:lpstr>
      <vt:lpstr>זיהום ים בעקבות הזרמות שפכים/קולחים בנחל שורק</vt:lpstr>
      <vt:lpstr>ממוצע ספירת חידקים בגרם חול לפי מרחק במטר מתואי מוצא הנקזים:</vt:lpstr>
      <vt:lpstr>ריכוזי קרבומזפין בנקזים </vt:lpstr>
      <vt:lpstr>סקר דיגום נחל אלכסנדר במורד טיבה קלנסאווה   נערך ע"י חיא"ל וב"ח לניאדו (ד"ר רגב כהן וד"ר פלג אסטרחאן, 2021) ; בהזמנת עמותת צלול </vt:lpstr>
      <vt:lpstr>סיכום ממצאים  2016-2021</vt:lpstr>
      <vt:lpstr>מסקנות </vt:lpstr>
      <vt:lpstr> המלצות צלול לצמצום נגר עירוני והזיהום מנגר עירוני לנחלים לים ולחופים </vt:lpstr>
      <vt:lpstr>אתרי הדיגום – נקזי סקר צלול 2016-2017</vt:lpstr>
      <vt:lpstr>אנליזות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השפעת  הנגר העירוני לזיהום חוף הים מסקנות מסקר נקזים בחופי הצפון</dc:title>
  <dc:creator>Youval</dc:creator>
  <cp:lastModifiedBy>Youval Arbel</cp:lastModifiedBy>
  <cp:revision>73</cp:revision>
  <dcterms:created xsi:type="dcterms:W3CDTF">2017-12-13T05:19:09Z</dcterms:created>
  <dcterms:modified xsi:type="dcterms:W3CDTF">2022-01-03T22:04:21Z</dcterms:modified>
</cp:coreProperties>
</file>