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 id="2147483766" r:id="rId5"/>
  </p:sldMasterIdLst>
  <p:notesMasterIdLst>
    <p:notesMasterId r:id="rId28"/>
  </p:notesMasterIdLst>
  <p:handoutMasterIdLst>
    <p:handoutMasterId r:id="rId29"/>
  </p:handoutMasterIdLst>
  <p:sldIdLst>
    <p:sldId id="263" r:id="rId6"/>
    <p:sldId id="328" r:id="rId7"/>
    <p:sldId id="329" r:id="rId8"/>
    <p:sldId id="322" r:id="rId9"/>
    <p:sldId id="262" r:id="rId10"/>
    <p:sldId id="300" r:id="rId11"/>
    <p:sldId id="313" r:id="rId12"/>
    <p:sldId id="314" r:id="rId13"/>
    <p:sldId id="315" r:id="rId14"/>
    <p:sldId id="306" r:id="rId15"/>
    <p:sldId id="307" r:id="rId16"/>
    <p:sldId id="316" r:id="rId17"/>
    <p:sldId id="318" r:id="rId18"/>
    <p:sldId id="317" r:id="rId19"/>
    <p:sldId id="323" r:id="rId20"/>
    <p:sldId id="324" r:id="rId21"/>
    <p:sldId id="319" r:id="rId22"/>
    <p:sldId id="326" r:id="rId23"/>
    <p:sldId id="327" r:id="rId24"/>
    <p:sldId id="330" r:id="rId25"/>
    <p:sldId id="331" r:id="rId26"/>
    <p:sldId id="264" r:id="rId27"/>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31">
          <p15:clr>
            <a:srgbClr val="A4A3A4"/>
          </p15:clr>
        </p15:guide>
        <p15:guide id="4" pos="2144">
          <p15:clr>
            <a:srgbClr val="A4A3A4"/>
          </p15:clr>
        </p15:guide>
        <p15:guide id="5" orient="horz" pos="3121">
          <p15:clr>
            <a:srgbClr val="A4A3A4"/>
          </p15:clr>
        </p15:guide>
        <p15:guide id="6"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SMANS Werner (ENV)" initials="W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EC1"/>
    <a:srgbClr val="3E6FD2"/>
    <a:srgbClr val="ED7837"/>
    <a:srgbClr val="0F5494"/>
    <a:srgbClr val="A267D3"/>
    <a:srgbClr val="FFD624"/>
    <a:srgbClr val="3166CF"/>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857" autoAdjust="0"/>
  </p:normalViewPr>
  <p:slideViewPr>
    <p:cSldViewPr>
      <p:cViewPr varScale="1">
        <p:scale>
          <a:sx n="56" d="100"/>
          <a:sy n="56" d="100"/>
        </p:scale>
        <p:origin x="172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 orient="horz" pos="3131"/>
        <p:guide pos="2144"/>
        <p:guide orient="horz" pos="3121"/>
        <p:guide pos="21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02558974928702E-2"/>
          <c:y val="9.1030326695726596E-2"/>
          <c:w val="0.89622963703621406"/>
          <c:h val="0.87240633393675204"/>
        </c:manualLayout>
      </c:layout>
      <c:ofPieChart>
        <c:ofPieType val="pie"/>
        <c:varyColors val="1"/>
        <c:ser>
          <c:idx val="0"/>
          <c:order val="0"/>
          <c:explosion val="1"/>
          <c:dLbls>
            <c:dLbl>
              <c:idx val="0"/>
              <c:layout>
                <c:manualLayout>
                  <c:x val="9.3995224408683797E-2"/>
                  <c:y val="-0.174484406993191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F7C-4142-932F-B55F18A2C77F}"/>
                </c:ext>
              </c:extLst>
            </c:dLbl>
            <c:dLbl>
              <c:idx val="1"/>
              <c:layout>
                <c:manualLayout>
                  <c:x val="6.4014858454859005E-2"/>
                  <c:y val="0.11662528368117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F7C-4142-932F-B55F18A2C77F}"/>
                </c:ext>
              </c:extLst>
            </c:dLbl>
            <c:dLbl>
              <c:idx val="2"/>
              <c:layout>
                <c:manualLayout>
                  <c:x val="4.2901761818873299E-2"/>
                  <c:y val="0.16338596840595901"/>
                </c:manualLayout>
              </c:layout>
              <c:tx>
                <c:rich>
                  <a:bodyPr/>
                  <a:lstStyle/>
                  <a:p>
                    <a:r>
                      <a:rPr lang="en-US" sz="1600" dirty="0"/>
                      <a:t>Other </a:t>
                    </a:r>
                  </a:p>
                  <a:p>
                    <a:r>
                      <a:rPr lang="en-US" sz="1600" dirty="0"/>
                      <a:t>plastics
7%</a:t>
                    </a:r>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F7C-4142-932F-B55F18A2C77F}"/>
                </c:ext>
              </c:extLst>
            </c:dLbl>
            <c:dLbl>
              <c:idx val="3"/>
              <c:layout>
                <c:manualLayout>
                  <c:x val="0.14961727098986499"/>
                  <c:y val="0.23240473280746601"/>
                </c:manualLayout>
              </c:layout>
              <c:tx>
                <c:rich>
                  <a:bodyPr/>
                  <a:lstStyle/>
                  <a:p>
                    <a:pPr>
                      <a:defRPr sz="1600" b="1"/>
                    </a:pPr>
                    <a:r>
                      <a:rPr lang="en-US" sz="1600" dirty="0"/>
                      <a:t>SUP top 10 items
86%</a:t>
                    </a:r>
                    <a:endParaRPr lang="en-US" dirty="0"/>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7C-4142-932F-B55F18A2C77F}"/>
                </c:ext>
              </c:extLst>
            </c:dLbl>
            <c:dLbl>
              <c:idx val="4"/>
              <c:layout>
                <c:manualLayout>
                  <c:x val="-2.0063920920213293E-2"/>
                  <c:y val="1.4025420247350956E-2"/>
                </c:manualLayout>
              </c:layout>
              <c:tx>
                <c:rich>
                  <a:bodyPr/>
                  <a:lstStyle/>
                  <a:p>
                    <a:pPr>
                      <a:defRPr sz="1600">
                        <a:solidFill>
                          <a:schemeClr val="tx1"/>
                        </a:solidFill>
                      </a:defRPr>
                    </a:pPr>
                    <a:r>
                      <a:rPr lang="en-US" dirty="0"/>
                      <a:t>Remaining SUP items 14%</a:t>
                    </a:r>
                  </a:p>
                </c:rich>
              </c:tx>
              <c:sp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F7C-4142-932F-B55F18A2C77F}"/>
                </c:ext>
              </c:extLst>
            </c:dLbl>
            <c:dLbl>
              <c:idx val="5"/>
              <c:layout>
                <c:manualLayout>
                  <c:x val="-0.12023053368328999"/>
                  <c:y val="-2.6828521434820601E-2"/>
                </c:manualLayout>
              </c:layout>
              <c:tx>
                <c:rich>
                  <a:bodyPr/>
                  <a:lstStyle/>
                  <a:p>
                    <a:r>
                      <a:rPr lang="en-US" sz="1600"/>
                      <a:t>SUP
50%</a:t>
                    </a:r>
                    <a:endParaRPr lang="en-US"/>
                  </a:p>
                </c:rich>
              </c:tx>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F7C-4142-932F-B55F18A2C77F}"/>
                </c:ext>
              </c:extLst>
            </c:dLbl>
            <c:spPr>
              <a:noFill/>
              <a:ln>
                <a:noFill/>
              </a:ln>
              <a:effectLst/>
            </c:spPr>
            <c:txPr>
              <a:bodyPr/>
              <a:lstStyle/>
              <a:p>
                <a:pPr>
                  <a:defRPr sz="1600"/>
                </a:pPr>
                <a:endParaRPr lang="he-IL"/>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Sheet2!$A$44:$A$48</c:f>
              <c:strCache>
                <c:ptCount val="5"/>
                <c:pt idx="0">
                  <c:v>Non-plastic</c:v>
                </c:pt>
                <c:pt idx="1">
                  <c:v>Fishing related</c:v>
                </c:pt>
                <c:pt idx="2">
                  <c:v>Other plastics</c:v>
                </c:pt>
                <c:pt idx="3">
                  <c:v>SUP top 10 items</c:v>
                </c:pt>
                <c:pt idx="4">
                  <c:v>Remaining SUP items</c:v>
                </c:pt>
              </c:strCache>
            </c:strRef>
          </c:cat>
          <c:val>
            <c:numRef>
              <c:f>Sheet2!$B$44:$B$48</c:f>
              <c:numCache>
                <c:formatCode>0%</c:formatCode>
                <c:ptCount val="5"/>
                <c:pt idx="0">
                  <c:v>0.16</c:v>
                </c:pt>
                <c:pt idx="1">
                  <c:v>0.27</c:v>
                </c:pt>
                <c:pt idx="2">
                  <c:v>7.0000000000000007E-2</c:v>
                </c:pt>
                <c:pt idx="3">
                  <c:v>0.43601086176262299</c:v>
                </c:pt>
                <c:pt idx="4">
                  <c:v>6.3989138237377202E-2</c:v>
                </c:pt>
              </c:numCache>
            </c:numRef>
          </c:val>
          <c:extLst>
            <c:ext xmlns:c16="http://schemas.microsoft.com/office/drawing/2014/chart" uri="{C3380CC4-5D6E-409C-BE32-E72D297353CC}">
              <c16:uniqueId val="{00000006-4F7C-4142-932F-B55F18A2C77F}"/>
            </c:ext>
          </c:extLst>
        </c:ser>
        <c:dLbls>
          <c:dLblPos val="bestFit"/>
          <c:showLegendKey val="0"/>
          <c:showVal val="0"/>
          <c:showCatName val="1"/>
          <c:showSerName val="0"/>
          <c:showPercent val="1"/>
          <c:showBubbleSize val="0"/>
          <c:showLeaderLines val="1"/>
        </c:dLbls>
        <c:gapWidth val="100"/>
        <c:secondPieSize val="75"/>
        <c:serLines/>
      </c:ofPieChart>
    </c:plotArea>
    <c:plotVisOnly val="1"/>
    <c:dispBlanksAs val="gap"/>
    <c:showDLblsOverMax val="0"/>
  </c:chart>
  <c:txPr>
    <a:bodyPr/>
    <a:lstStyle/>
    <a:p>
      <a:pPr>
        <a:defRPr sz="1400" b="1">
          <a:solidFill>
            <a:schemeClr val="bg1"/>
          </a:solidFill>
        </a:defRPr>
      </a:pPr>
      <a:endParaRPr lang="he-IL"/>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6"/>
            <a:ext cx="5438775" cy="446722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1430" tIns="45716" rIns="91430" bIns="45716"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521FA7-841F-40AA-8A87-A0BD467A44F8}" type="slidenum">
              <a:rPr lang="en-GB" altLang="en-US" smtClean="0"/>
              <a:pPr/>
              <a:t>1</a:t>
            </a:fld>
            <a:endParaRPr lang="en-GB" altLang="en-US"/>
          </a:p>
        </p:txBody>
      </p:sp>
    </p:spTree>
    <p:extLst>
      <p:ext uri="{BB962C8B-B14F-4D97-AF65-F5344CB8AC3E}">
        <p14:creationId xmlns:p14="http://schemas.microsoft.com/office/powerpoint/2010/main" val="378898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324027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50712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31476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521FA7-841F-40AA-8A87-A0BD467A44F8}" type="slidenum">
              <a:rPr lang="en-GB" altLang="en-US" smtClean="0"/>
              <a:pPr/>
              <a:t>22</a:t>
            </a:fld>
            <a:endParaRPr lang="en-GB" altLang="en-US"/>
          </a:p>
        </p:txBody>
      </p:sp>
    </p:spTree>
    <p:extLst>
      <p:ext uri="{BB962C8B-B14F-4D97-AF65-F5344CB8AC3E}">
        <p14:creationId xmlns:p14="http://schemas.microsoft.com/office/powerpoint/2010/main" val="194715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291331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421466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15437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5" dirty="0">
                <a:solidFill>
                  <a:srgbClr val="000000"/>
                </a:solidFill>
                <a:uFill>
                  <a:solidFill>
                    <a:srgbClr val="000000"/>
                  </a:solidFill>
                </a:uFill>
                <a:ea typeface="Arial Unicode MS"/>
                <a:cs typeface="Arial Unicode MS"/>
              </a:rPr>
              <a:t>e.g. by setting national reduction targets, making alternative products available at the point of sale, or ensuring that single-use plastic products cannot be provided free of </a:t>
            </a:r>
            <a:r>
              <a:rPr lang="en-US" spc="-5" dirty="0" err="1">
                <a:solidFill>
                  <a:srgbClr val="000000"/>
                </a:solidFill>
                <a:uFill>
                  <a:solidFill>
                    <a:srgbClr val="000000"/>
                  </a:solidFill>
                </a:uFill>
                <a:ea typeface="Arial Unicode MS"/>
                <a:cs typeface="Arial Unicode MS"/>
              </a:rPr>
              <a:t>charg</a:t>
            </a:r>
            <a:r>
              <a:rPr lang="en-GB" spc="-5" dirty="0">
                <a:solidFill>
                  <a:srgbClr val="000000"/>
                </a:solidFill>
                <a:uFill>
                  <a:solidFill>
                    <a:srgbClr val="000000"/>
                  </a:solidFill>
                </a:uFill>
                <a:ea typeface="Arial Unicode MS"/>
                <a:cs typeface="Arial Unicode MS"/>
              </a:rPr>
              <a:t>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50712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Tx/>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50712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bold the changes to the EC proposal</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414778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bold the changes to the EC proposal</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262619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Tx/>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2518918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36CE0B-E6A2-4D08-872F-D4102216896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Tree>
    <p:extLst>
      <p:ext uri="{BB962C8B-B14F-4D97-AF65-F5344CB8AC3E}">
        <p14:creationId xmlns:p14="http://schemas.microsoft.com/office/powerpoint/2010/main" val="415717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017B0D-8153-4D41-8C7D-6E24DDCAF8B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7768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3D5FB3-3613-4B3A-9831-F3FF991FF1D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37570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rgbClr val="FFFFFF"/>
              </a:solidFill>
              <a:latin typeface="Verdana"/>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014862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solidFill>
                  <a:srgbClr val="000000"/>
                </a:solidFill>
              </a:rPr>
              <a:pPr>
                <a:defRPr/>
              </a:pPr>
              <a:t>‹#›</a:t>
            </a:fld>
            <a:endParaRPr lang="en-GB" dirty="0">
              <a:solidFill>
                <a:srgbClr val="000000"/>
              </a:solidFill>
            </a:endParaRPr>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923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771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4972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1849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215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227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639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12862B-F65F-484F-BBCC-548F940C0E4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25851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686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14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2903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36CE0B-E6A2-4D08-872F-D41022168960}"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Tree>
    <p:extLst>
      <p:ext uri="{BB962C8B-B14F-4D97-AF65-F5344CB8AC3E}">
        <p14:creationId xmlns:p14="http://schemas.microsoft.com/office/powerpoint/2010/main" val="3154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0598E1-BAB8-4EF4-898F-1A4474ABFD1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554005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EBE812-680A-4DA3-A87D-75FC40F002C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0460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B4C6B25-FEA9-4446-A8BE-3D4A8D706541}"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4951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194C9B2-37AC-47F9-9936-98833EC3DA0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74036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67B2400-AE76-4DE9-B5B1-79A52B242E63}"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9108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19909B-2A37-41CC-B0EF-86B9B226E46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6466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A4ADE9-6D17-4A04-9617-926A445B1F0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9096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2FD4CD49-89EC-4AC7-9A05-966BC57694CA}" type="slidenum">
              <a:rPr lang="en-GB" altLang="en-US" b="0">
                <a:solidFill>
                  <a:srgbClr val="000000"/>
                </a:solidFill>
              </a:rPr>
              <a:pPr/>
              <a:t>‹#›</a:t>
            </a:fld>
            <a:endParaRPr lang="en-GB" altLang="en-US" b="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15120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015727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11940" b="5261"/>
          <a:stretch/>
        </p:blipFill>
        <p:spPr bwMode="auto">
          <a:xfrm>
            <a:off x="0" y="1268760"/>
            <a:ext cx="915632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cdn.prezly.com/7d/d1b0b098f211e585e5974730c754d5/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8" y="1977064"/>
            <a:ext cx="6503888" cy="17658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a:off x="12328" y="4509120"/>
            <a:ext cx="9144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36512" y="4509120"/>
            <a:ext cx="9289032" cy="1938992"/>
          </a:xfrm>
          <a:prstGeom prst="rect">
            <a:avLst/>
          </a:prstGeom>
          <a:noFill/>
        </p:spPr>
        <p:txBody>
          <a:bodyPr wrap="square" rtlCol="0">
            <a:spAutoFit/>
          </a:bodyPr>
          <a:lstStyle/>
          <a:p>
            <a:pPr algn="ctr"/>
            <a:r>
              <a:rPr lang="en-US" sz="2400" i="1" dirty="0">
                <a:solidFill>
                  <a:srgbClr val="FFC000"/>
                </a:solidFill>
              </a:rPr>
              <a:t>EU's Single Use Plastics and Fishing Gear Directive</a:t>
            </a:r>
          </a:p>
          <a:p>
            <a:endParaRPr lang="en-US" sz="2400" i="1" dirty="0">
              <a:solidFill>
                <a:srgbClr val="FFC000"/>
              </a:solidFill>
            </a:endParaRPr>
          </a:p>
          <a:p>
            <a:pPr algn="ctr"/>
            <a:r>
              <a:rPr lang="fr-BE" sz="2400" b="0" i="1" dirty="0"/>
              <a:t>Workshop on Single-use Plastic – 14 March 2019</a:t>
            </a:r>
          </a:p>
          <a:p>
            <a:pPr algn="ctr"/>
            <a:endParaRPr lang="fr-BE" sz="2400" b="0" i="1" dirty="0"/>
          </a:p>
          <a:p>
            <a:pPr algn="ctr"/>
            <a:r>
              <a:rPr lang="fr-BE" sz="2400" b="0" i="1" dirty="0" err="1">
                <a:solidFill>
                  <a:srgbClr val="FFC000"/>
                </a:solidFill>
              </a:rPr>
              <a:t>Sàndor</a:t>
            </a:r>
            <a:r>
              <a:rPr lang="fr-BE" sz="2400" b="0" i="1" dirty="0">
                <a:solidFill>
                  <a:srgbClr val="FFC000"/>
                </a:solidFill>
              </a:rPr>
              <a:t> Szelekovszky – EU </a:t>
            </a:r>
            <a:r>
              <a:rPr lang="fr-BE" sz="2400" b="0" i="1" dirty="0" err="1">
                <a:solidFill>
                  <a:srgbClr val="FFC000"/>
                </a:solidFill>
              </a:rPr>
              <a:t>Delegation</a:t>
            </a:r>
            <a:r>
              <a:rPr lang="fr-BE" sz="2400" b="0" i="1" dirty="0">
                <a:solidFill>
                  <a:srgbClr val="FFC000"/>
                </a:solidFill>
              </a:rPr>
              <a:t> to Israel</a:t>
            </a:r>
            <a:endParaRPr lang="en-GB" sz="2400" i="1" dirty="0">
              <a:solidFill>
                <a:srgbClr val="FFC000"/>
              </a:solidFill>
            </a:endParaRPr>
          </a:p>
        </p:txBody>
      </p:sp>
    </p:spTree>
    <p:extLst>
      <p:ext uri="{BB962C8B-B14F-4D97-AF65-F5344CB8AC3E}">
        <p14:creationId xmlns:p14="http://schemas.microsoft.com/office/powerpoint/2010/main" val="393004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59"/>
            <a:ext cx="9036496" cy="4752629"/>
          </a:xfrm>
        </p:spPr>
        <p:txBody>
          <a:bodyPr/>
          <a:lstStyle/>
          <a:p>
            <a:pPr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GB" sz="1800" spc="-5" dirty="0">
                <a:solidFill>
                  <a:srgbClr val="000000"/>
                </a:solidFill>
                <a:uFill>
                  <a:solidFill>
                    <a:srgbClr val="000000"/>
                  </a:solidFill>
                </a:uFill>
                <a:latin typeface="Verdana" panose="020B0604030504040204" pitchFamily="34" charset="0"/>
                <a:ea typeface="Arial Unicode MS"/>
                <a:cs typeface="Arial Unicode MS"/>
              </a:rPr>
              <a:t> </a:t>
            </a:r>
          </a:p>
          <a:p>
            <a:pPr lvl="0"/>
            <a:r>
              <a:rPr lang="en-GB" sz="2200" b="1" dirty="0">
                <a:solidFill>
                  <a:srgbClr val="0070C0"/>
                </a:solidFill>
              </a:rPr>
              <a:t>Product design requirements </a:t>
            </a:r>
            <a:r>
              <a:rPr lang="en-GB" sz="2200" b="1" i="0" dirty="0">
                <a:solidFill>
                  <a:srgbClr val="0070C0"/>
                </a:solidFill>
              </a:rPr>
              <a:t>(Article 6)</a:t>
            </a:r>
          </a:p>
          <a:p>
            <a:pPr marL="0" lvl="0" indent="0">
              <a:buNone/>
            </a:pPr>
            <a:endParaRPr lang="en-GB" sz="800" dirty="0">
              <a:solidFill>
                <a:srgbClr val="0070C0"/>
              </a:solidFill>
            </a:endParaRPr>
          </a:p>
          <a:p>
            <a:pPr lvl="0" algn="just"/>
            <a:r>
              <a:rPr lang="en-GB" sz="2000" b="1" i="0" dirty="0">
                <a:solidFill>
                  <a:srgbClr val="0070C0"/>
                </a:solidFill>
              </a:rPr>
              <a:t>Tethered caps </a:t>
            </a:r>
            <a:r>
              <a:rPr lang="en-GB" sz="2000" i="0" dirty="0">
                <a:solidFill>
                  <a:srgbClr val="0070C0"/>
                </a:solidFill>
              </a:rPr>
              <a:t>and lids for all beverage containers and bottles up to 3 litres (5 years after the entry into force of the Directive)</a:t>
            </a:r>
          </a:p>
          <a:p>
            <a:pPr lvl="0" algn="just"/>
            <a:endParaRPr lang="en-GB" sz="2000" dirty="0">
              <a:solidFill>
                <a:srgbClr val="0070C0"/>
              </a:solidFill>
            </a:endParaRPr>
          </a:p>
          <a:p>
            <a:pPr lvl="0" algn="just"/>
            <a:r>
              <a:rPr lang="en-US" sz="2000" b="1" i="0" dirty="0">
                <a:solidFill>
                  <a:srgbClr val="0070C0"/>
                </a:solidFill>
              </a:rPr>
              <a:t>Binding target </a:t>
            </a:r>
            <a:r>
              <a:rPr lang="en-US" sz="2000" i="0" dirty="0">
                <a:solidFill>
                  <a:srgbClr val="0070C0"/>
                </a:solidFill>
              </a:rPr>
              <a:t>of at least 25% of recycled plastic for beverage bottles by 2025  </a:t>
            </a:r>
          </a:p>
          <a:p>
            <a:pPr lvl="0" algn="just"/>
            <a:endParaRPr lang="en-US" sz="2000" i="0" dirty="0">
              <a:solidFill>
                <a:srgbClr val="0070C0"/>
              </a:solidFill>
            </a:endParaRPr>
          </a:p>
          <a:p>
            <a:pPr lvl="0" algn="just"/>
            <a:r>
              <a:rPr lang="en-US" sz="2000" i="0" dirty="0">
                <a:solidFill>
                  <a:srgbClr val="0070C0"/>
                </a:solidFill>
              </a:rPr>
              <a:t>As of 2030, all single use plastic bottles will have to respect a target of at least 30% of </a:t>
            </a:r>
            <a:r>
              <a:rPr lang="en-US" sz="2000" b="1" i="0" dirty="0">
                <a:solidFill>
                  <a:srgbClr val="0070C0"/>
                </a:solidFill>
              </a:rPr>
              <a:t>recycled content</a:t>
            </a:r>
            <a:r>
              <a:rPr lang="en-US" sz="2000" i="0" dirty="0">
                <a:solidFill>
                  <a:srgbClr val="0070C0"/>
                </a:solidFill>
              </a:rPr>
              <a:t>. </a:t>
            </a:r>
            <a:endParaRPr lang="en-GB" sz="2000" i="0" dirty="0">
              <a:solidFill>
                <a:srgbClr val="0070C0"/>
              </a:solidFill>
            </a:endParaRPr>
          </a:p>
          <a:p>
            <a:r>
              <a:rPr lang="en-US" sz="2000" dirty="0"/>
              <a:t> </a:t>
            </a:r>
            <a:endParaRPr lang="en-GB" sz="2000" dirty="0"/>
          </a:p>
          <a:p>
            <a:endParaRPr lang="en-GB"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00" y="5270696"/>
            <a:ext cx="106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3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59"/>
            <a:ext cx="9036496" cy="4752629"/>
          </a:xfrm>
        </p:spPr>
        <p:txBody>
          <a:bodyPr/>
          <a:lstStyle/>
          <a:p>
            <a:pPr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GB" sz="1800" spc="-5" dirty="0">
                <a:solidFill>
                  <a:srgbClr val="000000"/>
                </a:solidFill>
                <a:uFill>
                  <a:solidFill>
                    <a:srgbClr val="000000"/>
                  </a:solidFill>
                </a:uFill>
                <a:latin typeface="Verdana" panose="020B0604030504040204" pitchFamily="34" charset="0"/>
                <a:ea typeface="Arial Unicode MS"/>
                <a:cs typeface="Arial Unicode MS"/>
              </a:rPr>
              <a:t> </a:t>
            </a:r>
          </a:p>
          <a:p>
            <a:r>
              <a:rPr lang="en-US" dirty="0"/>
              <a:t> </a:t>
            </a:r>
            <a:endParaRPr lang="en-GB" dirty="0"/>
          </a:p>
          <a:p>
            <a:endParaRPr lang="en-GB" dirty="0"/>
          </a:p>
        </p:txBody>
      </p:sp>
      <p:sp>
        <p:nvSpPr>
          <p:cNvPr id="4" name="Rectangle 3"/>
          <p:cNvSpPr/>
          <p:nvPr/>
        </p:nvSpPr>
        <p:spPr>
          <a:xfrm>
            <a:off x="539552" y="1268759"/>
            <a:ext cx="8064896" cy="3308598"/>
          </a:xfrm>
          <a:prstGeom prst="rect">
            <a:avLst/>
          </a:prstGeom>
        </p:spPr>
        <p:txBody>
          <a:bodyPr wrap="square">
            <a:spAutoFit/>
          </a:bodyPr>
          <a:lstStyle/>
          <a:p>
            <a:pPr marR="36195" algn="ctr">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2000" spc="-5" dirty="0">
                <a:solidFill>
                  <a:srgbClr val="3E6FD2"/>
                </a:solidFill>
                <a:uFill>
                  <a:solidFill>
                    <a:srgbClr val="000000"/>
                  </a:solidFill>
                </a:uFill>
                <a:ea typeface="Verdana" panose="020B0604030504040204" pitchFamily="34" charset="0"/>
                <a:cs typeface="Verdana" panose="020B0604030504040204" pitchFamily="34" charset="0"/>
              </a:rPr>
              <a:t>Marking Requirements </a:t>
            </a:r>
            <a:r>
              <a:rPr lang="en-US" sz="2000" b="0" spc="-5" dirty="0">
                <a:solidFill>
                  <a:srgbClr val="3E6FD2"/>
                </a:solidFill>
                <a:uFill>
                  <a:solidFill>
                    <a:srgbClr val="000000"/>
                  </a:solidFill>
                </a:uFill>
                <a:ea typeface="Verdana" panose="020B0604030504040204" pitchFamily="34" charset="0"/>
                <a:cs typeface="Verdana" panose="020B0604030504040204" pitchFamily="34" charset="0"/>
              </a:rPr>
              <a:t>(Article 7) </a:t>
            </a:r>
          </a:p>
          <a:p>
            <a:pPr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endParaRPr lang="en-GB" sz="2000" spc="-5" dirty="0">
              <a:solidFill>
                <a:srgbClr val="3E6FD2"/>
              </a:solidFill>
              <a:uFill>
                <a:solidFill>
                  <a:srgbClr val="000000"/>
                </a:solidFill>
              </a:uFill>
              <a:ea typeface="Verdana" panose="020B0604030504040204" pitchFamily="34" charset="0"/>
              <a:cs typeface="Verdana" panose="020B0604030504040204" pitchFamily="34" charset="0"/>
            </a:endParaRPr>
          </a:p>
          <a:p>
            <a:pPr marR="36195" lvl="0"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For tobacco products with filters, cups for beverages, wet wipes and sanitary towels </a:t>
            </a:r>
            <a:r>
              <a:rPr lang="en-US" sz="1800" spc="-5" dirty="0">
                <a:solidFill>
                  <a:srgbClr val="3E6FD2"/>
                </a:solidFill>
                <a:uFill>
                  <a:solidFill>
                    <a:srgbClr val="000000"/>
                  </a:solidFill>
                </a:uFill>
                <a:ea typeface="Verdana" panose="020B0604030504040204" pitchFamily="34" charset="0"/>
                <a:cs typeface="Verdana" panose="020B0604030504040204" pitchFamily="34" charset="0"/>
              </a:rPr>
              <a:t>clear and harmonized labelling </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will be required. For cups, the label will be on the product itself. </a:t>
            </a:r>
          </a:p>
          <a:p>
            <a:pPr marL="342900" marR="36195" lvl="0" indent="-342900" algn="just">
              <a:spcAft>
                <a:spcPts val="600"/>
              </a:spcAft>
              <a:buFont typeface="Symbol" panose="05050102010706020507" pitchFamily="18" charset="2"/>
              <a:buChar char=""/>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endParaRPr lang="en-GB" sz="1800" b="0" spc="-5" dirty="0">
              <a:solidFill>
                <a:srgbClr val="3E6FD2"/>
              </a:solidFill>
              <a:uFill>
                <a:solidFill>
                  <a:srgbClr val="000000"/>
                </a:solidFill>
              </a:uFill>
              <a:ea typeface="Verdana" panose="020B0604030504040204" pitchFamily="34" charset="0"/>
              <a:cs typeface="Verdana" panose="020B0604030504040204" pitchFamily="34" charset="0"/>
            </a:endParaRPr>
          </a:p>
          <a:p>
            <a:pPr marR="36195" lvl="0"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The label will indicate how waste should be </a:t>
            </a:r>
            <a:r>
              <a:rPr lang="en-US" sz="1800" spc="-5" dirty="0">
                <a:solidFill>
                  <a:srgbClr val="3E6FD2"/>
                </a:solidFill>
                <a:uFill>
                  <a:solidFill>
                    <a:srgbClr val="000000"/>
                  </a:solidFill>
                </a:uFill>
                <a:ea typeface="Verdana" panose="020B0604030504040204" pitchFamily="34" charset="0"/>
                <a:cs typeface="Verdana" panose="020B0604030504040204" pitchFamily="34" charset="0"/>
              </a:rPr>
              <a:t>disposed</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the </a:t>
            </a:r>
            <a:r>
              <a:rPr lang="en-US" sz="1800" spc="-5" dirty="0">
                <a:solidFill>
                  <a:srgbClr val="3E6FD2"/>
                </a:solidFill>
                <a:uFill>
                  <a:solidFill>
                    <a:srgbClr val="000000"/>
                  </a:solidFill>
                </a:uFill>
                <a:ea typeface="Verdana" panose="020B0604030504040204" pitchFamily="34" charset="0"/>
                <a:cs typeface="Verdana" panose="020B0604030504040204" pitchFamily="34" charset="0"/>
              </a:rPr>
              <a:t>presence of plastics</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in the product and the resulting </a:t>
            </a:r>
            <a:r>
              <a:rPr lang="en-US" sz="1800" spc="-5" dirty="0">
                <a:solidFill>
                  <a:srgbClr val="3E6FD2"/>
                </a:solidFill>
                <a:uFill>
                  <a:solidFill>
                    <a:srgbClr val="000000"/>
                  </a:solidFill>
                </a:uFill>
                <a:ea typeface="Verdana" panose="020B0604030504040204" pitchFamily="34" charset="0"/>
                <a:cs typeface="Verdana" panose="020B0604030504040204" pitchFamily="34" charset="0"/>
              </a:rPr>
              <a:t>negative environmental impact</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a:t>
            </a:r>
            <a:endParaRPr lang="en-GB" sz="1800" b="0" spc="-5" dirty="0">
              <a:solidFill>
                <a:srgbClr val="3E6FD2"/>
              </a:solidFill>
              <a:uFill>
                <a:solidFill>
                  <a:srgbClr val="000000"/>
                </a:solidFill>
              </a:uFill>
              <a:ea typeface="Verdana" panose="020B0604030504040204" pitchFamily="34" charset="0"/>
              <a:cs typeface="Verdana" panose="020B0604030504040204" pitchFamily="34" charset="0"/>
            </a:endParaRPr>
          </a:p>
          <a:p>
            <a:pPr marL="228600"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spc="-5" dirty="0">
                <a:solidFill>
                  <a:srgbClr val="000000"/>
                </a:solidFill>
                <a:uFill>
                  <a:solidFill>
                    <a:srgbClr val="000000"/>
                  </a:solidFill>
                </a:uFill>
                <a:ea typeface="Verdana" panose="020B0604030504040204" pitchFamily="34" charset="0"/>
                <a:cs typeface="Verdana" panose="020B0604030504040204" pitchFamily="34" charset="0"/>
              </a:rPr>
              <a:t>  </a:t>
            </a:r>
            <a:endParaRPr lang="en-GB" sz="1800" spc="-5" dirty="0">
              <a:solidFill>
                <a:srgbClr val="000000"/>
              </a:solidFill>
              <a:uFill>
                <a:solidFill>
                  <a:srgbClr val="000000"/>
                </a:solidFill>
              </a:uFill>
              <a:ea typeface="Verdana" panose="020B0604030504040204" pitchFamily="34" charset="0"/>
              <a:cs typeface="Verdana" panose="020B060403050404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71" y="4488752"/>
            <a:ext cx="1243013"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78" y="4488752"/>
            <a:ext cx="7747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4221088"/>
            <a:ext cx="2376263" cy="12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221088"/>
            <a:ext cx="2448272" cy="12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28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088" y="1228690"/>
            <a:ext cx="8208912" cy="400110"/>
          </a:xfrm>
          <a:prstGeom prst="rect">
            <a:avLst/>
          </a:prstGeom>
          <a:noFill/>
        </p:spPr>
        <p:txBody>
          <a:bodyPr wrap="square" rtlCol="0">
            <a:spAutoFit/>
          </a:bodyPr>
          <a:lstStyle/>
          <a:p>
            <a:r>
              <a:rPr lang="en-GB" sz="2000" i="1" dirty="0">
                <a:solidFill>
                  <a:srgbClr val="0F5494"/>
                </a:solidFill>
                <a:latin typeface="Verdana"/>
              </a:rPr>
              <a:t>Extended producer responsibility </a:t>
            </a:r>
            <a:r>
              <a:rPr lang="en-GB" sz="2000" b="0" i="1" dirty="0">
                <a:solidFill>
                  <a:srgbClr val="0F5494"/>
                </a:solidFill>
                <a:latin typeface="Verdana"/>
              </a:rPr>
              <a:t>(Article 8)</a:t>
            </a:r>
          </a:p>
        </p:txBody>
      </p:sp>
      <p:sp>
        <p:nvSpPr>
          <p:cNvPr id="7" name="TextBox 6"/>
          <p:cNvSpPr txBox="1"/>
          <p:nvPr/>
        </p:nvSpPr>
        <p:spPr>
          <a:xfrm>
            <a:off x="1084065" y="1844825"/>
            <a:ext cx="7592392" cy="4662815"/>
          </a:xfrm>
          <a:prstGeom prst="rect">
            <a:avLst/>
          </a:prstGeom>
          <a:noFill/>
        </p:spPr>
        <p:txBody>
          <a:bodyPr wrap="square" rtlCol="0">
            <a:spAutoFit/>
          </a:bodyPr>
          <a:lstStyle/>
          <a:p>
            <a:pPr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endParaRPr lang="en-US" sz="1800" b="0" spc="-5" dirty="0">
              <a:solidFill>
                <a:srgbClr val="3E6FD2"/>
              </a:solidFill>
              <a:uFill>
                <a:solidFill>
                  <a:srgbClr val="000000"/>
                </a:solidFill>
              </a:uFill>
              <a:ea typeface="Verdana" panose="020B0604030504040204" pitchFamily="34" charset="0"/>
              <a:cs typeface="Verdana" panose="020B0604030504040204" pitchFamily="34" charset="0"/>
            </a:endParaRPr>
          </a:p>
          <a:p>
            <a:pPr marR="36195"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For plastic products such as food and beverage containers, bottles, cups, packets and wrappers, light weight carrier bags and tobacco products with filters producers will have to contribute to the costs of:</a:t>
            </a:r>
          </a:p>
          <a:p>
            <a:pPr marR="36195" lvl="0"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 </a:t>
            </a:r>
            <a:r>
              <a:rPr lang="en-US" sz="1800" b="0" u="sng" spc="-5" dirty="0">
                <a:solidFill>
                  <a:srgbClr val="3E6FD2"/>
                </a:solidFill>
                <a:uFill>
                  <a:solidFill>
                    <a:srgbClr val="000000"/>
                  </a:solidFill>
                </a:uFill>
                <a:ea typeface="Verdana" panose="020B0604030504040204" pitchFamily="34" charset="0"/>
                <a:cs typeface="Verdana" panose="020B0604030504040204" pitchFamily="34" charset="0"/>
              </a:rPr>
              <a:t>waste prevention</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(awareness raising) </a:t>
            </a:r>
          </a:p>
          <a:p>
            <a:pPr marL="285750" marR="36195" lvl="0" indent="-285750" algn="just">
              <a:spcAft>
                <a:spcPts val="600"/>
              </a:spcAft>
              <a:buFontTx/>
              <a:buChar char="-"/>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u="sng" spc="-5" dirty="0">
                <a:solidFill>
                  <a:srgbClr val="3E6FD2"/>
                </a:solidFill>
                <a:uFill>
                  <a:solidFill>
                    <a:srgbClr val="000000"/>
                  </a:solidFill>
                </a:uFill>
                <a:ea typeface="Verdana" panose="020B0604030504040204" pitchFamily="34" charset="0"/>
                <a:cs typeface="Verdana" panose="020B0604030504040204" pitchFamily="34" charset="0"/>
              </a:rPr>
              <a:t>waste management</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(collection and treatment costs of waste in public areas) </a:t>
            </a:r>
          </a:p>
          <a:p>
            <a:pPr marL="285750" marR="36195" lvl="0" indent="-285750" algn="just">
              <a:spcAft>
                <a:spcPts val="600"/>
              </a:spcAft>
              <a:buFontTx/>
              <a:buChar char="-"/>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u="sng" spc="-5" dirty="0">
                <a:solidFill>
                  <a:srgbClr val="3E6FD2"/>
                </a:solidFill>
                <a:uFill>
                  <a:solidFill>
                    <a:srgbClr val="000000"/>
                  </a:solidFill>
                </a:uFill>
                <a:ea typeface="Verdana" panose="020B0604030504040204" pitchFamily="34" charset="0"/>
                <a:cs typeface="Verdana" panose="020B0604030504040204" pitchFamily="34" charset="0"/>
              </a:rPr>
              <a:t>litter clean-up</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a:t>
            </a:r>
          </a:p>
          <a:p>
            <a:pPr marL="285750" marR="36195" lvl="0" indent="-285750" algn="just">
              <a:spcAft>
                <a:spcPts val="600"/>
              </a:spcAft>
              <a:buFontTx/>
              <a:buChar char="-"/>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u="sng" spc="-5" dirty="0">
                <a:solidFill>
                  <a:srgbClr val="3E6FD2"/>
                </a:solidFill>
                <a:uFill>
                  <a:solidFill>
                    <a:srgbClr val="000000"/>
                  </a:solidFill>
                </a:uFill>
                <a:ea typeface="Verdana" panose="020B0604030504040204" pitchFamily="34" charset="0"/>
                <a:cs typeface="Verdana" panose="020B0604030504040204" pitchFamily="34" charset="0"/>
              </a:rPr>
              <a:t>data gathering.</a:t>
            </a: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 </a:t>
            </a:r>
          </a:p>
          <a:p>
            <a:pPr marL="285750" marR="36195" lvl="0" indent="-285750" algn="just">
              <a:spcAft>
                <a:spcPts val="600"/>
              </a:spcAft>
              <a:buFontTx/>
              <a:buChar char="-"/>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endParaRPr lang="en-US" sz="1800" b="0" spc="-5" dirty="0">
              <a:solidFill>
                <a:srgbClr val="3E6FD2"/>
              </a:solidFill>
              <a:uFill>
                <a:solidFill>
                  <a:srgbClr val="000000"/>
                </a:solidFill>
              </a:uFill>
              <a:ea typeface="Verdana" panose="020B0604030504040204" pitchFamily="34" charset="0"/>
              <a:cs typeface="Verdana" panose="020B0604030504040204" pitchFamily="34" charset="0"/>
            </a:endParaRPr>
          </a:p>
          <a:p>
            <a:pPr marR="36195" lvl="0"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b="0" spc="-5" dirty="0">
                <a:solidFill>
                  <a:srgbClr val="3E6FD2"/>
                </a:solidFill>
                <a:uFill>
                  <a:solidFill>
                    <a:srgbClr val="000000"/>
                  </a:solidFill>
                </a:uFill>
                <a:ea typeface="Verdana" panose="020B0604030504040204" pitchFamily="34" charset="0"/>
                <a:cs typeface="Verdana" panose="020B0604030504040204" pitchFamily="34" charset="0"/>
              </a:rPr>
              <a:t>For wet wipes and balloons, only the waste prevention and litter clean-up costs should be covered. </a:t>
            </a:r>
            <a:endParaRPr lang="en-GB" sz="1800" b="0" dirty="0">
              <a:solidFill>
                <a:srgbClr val="3E6FD2"/>
              </a:solidFill>
              <a:latin typeface="Verdana"/>
            </a:endParaRPr>
          </a:p>
          <a:p>
            <a:pPr lvl="1">
              <a:spcBef>
                <a:spcPts val="600"/>
              </a:spcBef>
            </a:pPr>
            <a:r>
              <a:rPr lang="en-GB" sz="1800" b="0" dirty="0">
                <a:solidFill>
                  <a:srgbClr val="3E6FD2"/>
                </a:solidFill>
                <a:latin typeface="Verdana"/>
              </a:rPr>
              <a:t> </a:t>
            </a: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4984"/>
            <a:ext cx="864096" cy="95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4" y="1700808"/>
            <a:ext cx="1038225" cy="83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Resultado de imagem para ciggarette buts"/>
          <p:cNvSpPr>
            <a:spLocks noChangeAspect="1" noChangeArrowheads="1"/>
          </p:cNvSpPr>
          <p:nvPr/>
        </p:nvSpPr>
        <p:spPr bwMode="auto">
          <a:xfrm>
            <a:off x="155575" y="-1951038"/>
            <a:ext cx="6096000" cy="4067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7657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Provisions on Fishing gear</a:t>
            </a:r>
            <a:endParaRPr lang="en-GB" dirty="0"/>
          </a:p>
        </p:txBody>
      </p:sp>
      <p:sp>
        <p:nvSpPr>
          <p:cNvPr id="3" name="Content Placeholder 2"/>
          <p:cNvSpPr>
            <a:spLocks noGrp="1"/>
          </p:cNvSpPr>
          <p:nvPr>
            <p:ph idx="1"/>
          </p:nvPr>
        </p:nvSpPr>
        <p:spPr/>
        <p:txBody>
          <a:bodyPr/>
          <a:lstStyle/>
          <a:p>
            <a:pPr marR="36195" lvl="0" algn="just">
              <a:spcAft>
                <a:spcPts val="600"/>
              </a:spcAft>
              <a:buFont typeface="Courier New" panose="02070309020205020404" pitchFamily="49" charset="0"/>
              <a:buChar char="o"/>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b="1" i="0" spc="-5" dirty="0">
                <a:solidFill>
                  <a:srgbClr val="2D5EC1"/>
                </a:solidFill>
                <a:uFill>
                  <a:solidFill>
                    <a:srgbClr val="000000"/>
                  </a:solidFill>
                </a:uFill>
                <a:ea typeface="Arial Unicode MS"/>
                <a:cs typeface="Arial Unicode MS"/>
              </a:rPr>
              <a:t>Extended Producer Responsibility </a:t>
            </a:r>
            <a:r>
              <a:rPr lang="en-US" i="0" spc="-5" dirty="0">
                <a:solidFill>
                  <a:srgbClr val="2D5EC1"/>
                </a:solidFill>
                <a:uFill>
                  <a:solidFill>
                    <a:srgbClr val="000000"/>
                  </a:solidFill>
                </a:uFill>
                <a:ea typeface="Arial Unicode MS"/>
                <a:cs typeface="Arial Unicode MS"/>
              </a:rPr>
              <a:t>(EPR) schemes to cover the costs of  separate collection and further treatment of waste from fishing gear </a:t>
            </a:r>
            <a:endParaRPr lang="en-GB" i="0" spc="-5" dirty="0">
              <a:solidFill>
                <a:srgbClr val="2D5EC1"/>
              </a:solidFill>
              <a:uFill>
                <a:solidFill>
                  <a:srgbClr val="000000"/>
                </a:solidFill>
              </a:uFill>
              <a:ea typeface="Arial Unicode MS"/>
              <a:cs typeface="Arial Unicode MS"/>
            </a:endParaRPr>
          </a:p>
          <a:p>
            <a:pPr marR="36195" lvl="0" algn="just">
              <a:spcAft>
                <a:spcPts val="600"/>
              </a:spcAft>
              <a:buFont typeface="Courier New" panose="02070309020205020404" pitchFamily="49" charset="0"/>
              <a:buChar char="o"/>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i="0" spc="-5" dirty="0">
                <a:solidFill>
                  <a:srgbClr val="2D5EC1"/>
                </a:solidFill>
                <a:uFill>
                  <a:solidFill>
                    <a:srgbClr val="000000"/>
                  </a:solidFill>
                </a:uFill>
                <a:ea typeface="Arial Unicode MS"/>
                <a:cs typeface="Arial Unicode MS"/>
              </a:rPr>
              <a:t>Member States will set a </a:t>
            </a:r>
            <a:r>
              <a:rPr lang="en-US" b="1" i="0" spc="-5" dirty="0">
                <a:solidFill>
                  <a:srgbClr val="2D5EC1"/>
                </a:solidFill>
                <a:uFill>
                  <a:solidFill>
                    <a:srgbClr val="000000"/>
                  </a:solidFill>
                </a:uFill>
                <a:ea typeface="Arial Unicode MS"/>
                <a:cs typeface="Arial Unicode MS"/>
              </a:rPr>
              <a:t>national collection targets</a:t>
            </a:r>
            <a:r>
              <a:rPr lang="en-US" i="0" spc="-5" dirty="0">
                <a:solidFill>
                  <a:srgbClr val="2D5EC1"/>
                </a:solidFill>
                <a:uFill>
                  <a:solidFill>
                    <a:srgbClr val="000000"/>
                  </a:solidFill>
                </a:uFill>
                <a:ea typeface="Arial Unicode MS"/>
                <a:cs typeface="Arial Unicode MS"/>
              </a:rPr>
              <a:t> and monitor fishing gear waste with a view to a later EU-wide collection target</a:t>
            </a:r>
            <a:endParaRPr lang="en-GB" i="0" spc="-5" dirty="0">
              <a:solidFill>
                <a:srgbClr val="2D5EC1"/>
              </a:solidFill>
              <a:uFill>
                <a:solidFill>
                  <a:srgbClr val="000000"/>
                </a:solidFill>
              </a:uFill>
              <a:ea typeface="Arial Unicode MS"/>
              <a:cs typeface="Arial Unicode MS"/>
            </a:endParaRPr>
          </a:p>
          <a:p>
            <a:pPr marR="36195" lvl="0" algn="just">
              <a:spcAft>
                <a:spcPts val="600"/>
              </a:spcAft>
              <a:buFont typeface="Courier New" panose="02070309020205020404" pitchFamily="49" charset="0"/>
              <a:buChar char="o"/>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i="0" spc="-5" dirty="0">
                <a:solidFill>
                  <a:srgbClr val="2D5EC1"/>
                </a:solidFill>
                <a:uFill>
                  <a:solidFill>
                    <a:srgbClr val="000000"/>
                  </a:solidFill>
                </a:uFill>
                <a:ea typeface="Arial Unicode MS"/>
                <a:cs typeface="Arial Unicode MS"/>
              </a:rPr>
              <a:t>Work on </a:t>
            </a:r>
            <a:r>
              <a:rPr lang="en-US" b="1" i="0" spc="-5" dirty="0">
                <a:solidFill>
                  <a:srgbClr val="2D5EC1"/>
                </a:solidFill>
                <a:uFill>
                  <a:solidFill>
                    <a:srgbClr val="000000"/>
                  </a:solidFill>
                </a:uFill>
                <a:ea typeface="Arial Unicode MS"/>
                <a:cs typeface="Arial Unicode MS"/>
              </a:rPr>
              <a:t>harmonized standards </a:t>
            </a:r>
            <a:r>
              <a:rPr lang="en-US" i="0" spc="-5" dirty="0">
                <a:solidFill>
                  <a:srgbClr val="2D5EC1"/>
                </a:solidFill>
                <a:uFill>
                  <a:solidFill>
                    <a:srgbClr val="000000"/>
                  </a:solidFill>
                </a:uFill>
                <a:ea typeface="Arial Unicode MS"/>
                <a:cs typeface="Arial Unicode MS"/>
              </a:rPr>
              <a:t>for the circular design of fishing gear.</a:t>
            </a:r>
          </a:p>
          <a:p>
            <a:endParaRPr lang="en-GB" dirty="0"/>
          </a:p>
        </p:txBody>
      </p:sp>
    </p:spTree>
    <p:extLst>
      <p:ext uri="{BB962C8B-B14F-4D97-AF65-F5344CB8AC3E}">
        <p14:creationId xmlns:p14="http://schemas.microsoft.com/office/powerpoint/2010/main" val="1022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6456" y="1406545"/>
            <a:ext cx="8208912" cy="400110"/>
          </a:xfrm>
          <a:prstGeom prst="rect">
            <a:avLst/>
          </a:prstGeom>
          <a:noFill/>
        </p:spPr>
        <p:txBody>
          <a:bodyPr wrap="square" rtlCol="0">
            <a:spAutoFit/>
          </a:bodyPr>
          <a:lstStyle/>
          <a:p>
            <a:pPr algn="ctr"/>
            <a:r>
              <a:rPr lang="en-GB" sz="2000" dirty="0">
                <a:solidFill>
                  <a:srgbClr val="0F5494"/>
                </a:solidFill>
                <a:latin typeface="Verdana"/>
              </a:rPr>
              <a:t>Separate collection </a:t>
            </a:r>
            <a:r>
              <a:rPr lang="en-GB" sz="2000" b="0" dirty="0">
                <a:solidFill>
                  <a:srgbClr val="0F5494"/>
                </a:solidFill>
                <a:latin typeface="Verdana"/>
              </a:rPr>
              <a:t>(Article 9)</a:t>
            </a:r>
          </a:p>
        </p:txBody>
      </p:sp>
      <p:sp>
        <p:nvSpPr>
          <p:cNvPr id="7" name="TextBox 6"/>
          <p:cNvSpPr txBox="1"/>
          <p:nvPr/>
        </p:nvSpPr>
        <p:spPr>
          <a:xfrm>
            <a:off x="1191444" y="1968550"/>
            <a:ext cx="7268988" cy="5093702"/>
          </a:xfrm>
          <a:prstGeom prst="rect">
            <a:avLst/>
          </a:prstGeom>
          <a:noFill/>
        </p:spPr>
        <p:txBody>
          <a:bodyPr wrap="square" rtlCol="0">
            <a:spAutoFit/>
          </a:bodyPr>
          <a:lstStyle/>
          <a:p>
            <a:pPr>
              <a:spcBef>
                <a:spcPts val="600"/>
              </a:spcBef>
            </a:pPr>
            <a:r>
              <a:rPr lang="en-GB" sz="1800" b="0" dirty="0">
                <a:solidFill>
                  <a:srgbClr val="2D5EC1"/>
                </a:solidFill>
                <a:latin typeface="Verdana"/>
              </a:rPr>
              <a:t>Separate collection target for</a:t>
            </a:r>
            <a:r>
              <a:rPr lang="en-GB" sz="1800" b="0" dirty="0">
                <a:solidFill>
                  <a:srgbClr val="2D5EC1"/>
                </a:solidFill>
                <a:latin typeface="Verdana"/>
                <a:sym typeface="Wingdings" panose="05000000000000000000" pitchFamily="2" charset="2"/>
              </a:rPr>
              <a:t> </a:t>
            </a:r>
            <a:r>
              <a:rPr lang="en-GB" sz="1800" b="0" dirty="0">
                <a:solidFill>
                  <a:srgbClr val="2D5EC1"/>
                </a:solidFill>
                <a:latin typeface="Verdana"/>
              </a:rPr>
              <a:t>plastic beverage bottles </a:t>
            </a:r>
            <a:r>
              <a:rPr lang="en-US" sz="1800" b="0" spc="-5" dirty="0">
                <a:solidFill>
                  <a:srgbClr val="2D5EC1"/>
                </a:solidFill>
                <a:uFill>
                  <a:solidFill>
                    <a:srgbClr val="000000"/>
                  </a:solidFill>
                </a:uFill>
                <a:ea typeface="Arial Unicode MS"/>
                <a:cs typeface="Arial Unicode MS"/>
              </a:rPr>
              <a:t>to be achieved through EPR or through deposit refund schemes </a:t>
            </a:r>
          </a:p>
          <a:p>
            <a:pPr>
              <a:spcBef>
                <a:spcPts val="600"/>
              </a:spcBef>
            </a:pPr>
            <a:endParaRPr lang="en-GB" sz="1800" b="0" dirty="0">
              <a:solidFill>
                <a:srgbClr val="2D5EC1"/>
              </a:solidFill>
              <a:latin typeface="Verdana"/>
            </a:endParaRPr>
          </a:p>
          <a:p>
            <a:pPr marL="2057400">
              <a:spcBef>
                <a:spcPts val="600"/>
              </a:spcBef>
            </a:pPr>
            <a:endParaRPr lang="en-GB" sz="1800" b="0" dirty="0">
              <a:solidFill>
                <a:srgbClr val="2D5EC1"/>
              </a:solidFill>
              <a:latin typeface="Verdana"/>
              <a:sym typeface="Wingdings" panose="05000000000000000000" pitchFamily="2" charset="2"/>
            </a:endParaRPr>
          </a:p>
          <a:p>
            <a:pPr marL="2057400">
              <a:spcBef>
                <a:spcPts val="600"/>
              </a:spcBef>
            </a:pPr>
            <a:r>
              <a:rPr lang="en-GB" sz="1800" b="0" dirty="0">
                <a:solidFill>
                  <a:srgbClr val="2D5EC1"/>
                </a:solidFill>
                <a:latin typeface="Verdana"/>
                <a:sym typeface="Wingdings" panose="05000000000000000000" pitchFamily="2" charset="2"/>
              </a:rPr>
              <a:t> </a:t>
            </a:r>
            <a:r>
              <a:rPr lang="en-GB" sz="1800" b="0" dirty="0">
                <a:solidFill>
                  <a:srgbClr val="2D5EC1"/>
                </a:solidFill>
                <a:latin typeface="Verdana"/>
              </a:rPr>
              <a:t>by 2025 – </a:t>
            </a:r>
            <a:r>
              <a:rPr lang="en-GB" sz="1800" dirty="0">
                <a:solidFill>
                  <a:srgbClr val="2D5EC1"/>
                </a:solidFill>
                <a:latin typeface="Verdana"/>
              </a:rPr>
              <a:t>77%</a:t>
            </a:r>
          </a:p>
          <a:p>
            <a:pPr>
              <a:spcBef>
                <a:spcPts val="600"/>
              </a:spcBef>
            </a:pPr>
            <a:endParaRPr lang="en-GB" sz="1800" b="0" dirty="0">
              <a:solidFill>
                <a:srgbClr val="2D5EC1"/>
              </a:solidFill>
            </a:endParaRPr>
          </a:p>
          <a:p>
            <a:pPr marL="2057400">
              <a:spcBef>
                <a:spcPts val="600"/>
              </a:spcBef>
            </a:pPr>
            <a:r>
              <a:rPr lang="en-GB" sz="1800" b="0" dirty="0">
                <a:solidFill>
                  <a:srgbClr val="2D5EC1"/>
                </a:solidFill>
                <a:sym typeface="Wingdings" panose="05000000000000000000" pitchFamily="2" charset="2"/>
              </a:rPr>
              <a:t> </a:t>
            </a:r>
            <a:r>
              <a:rPr lang="en-GB" sz="1800" dirty="0">
                <a:solidFill>
                  <a:srgbClr val="2D5EC1"/>
                </a:solidFill>
              </a:rPr>
              <a:t>by 2029 – 90%</a:t>
            </a:r>
          </a:p>
          <a:p>
            <a:pPr marL="285750" indent="-285750">
              <a:spcBef>
                <a:spcPts val="600"/>
              </a:spcBef>
              <a:buFont typeface="Arial" panose="020B0604020202020204" pitchFamily="34" charset="0"/>
              <a:buChar char="•"/>
            </a:pPr>
            <a:endParaRPr lang="en-GB" sz="1800" b="0" dirty="0">
              <a:solidFill>
                <a:srgbClr val="2D5EC1"/>
              </a:solidFill>
            </a:endParaRPr>
          </a:p>
          <a:p>
            <a:pPr marL="742950" lvl="1" indent="-285750">
              <a:spcBef>
                <a:spcPts val="600"/>
              </a:spcBef>
              <a:buFont typeface="Wingdings" panose="05000000000000000000" pitchFamily="2" charset="2"/>
              <a:buChar char="Ø"/>
            </a:pPr>
            <a:r>
              <a:rPr lang="en-GB" sz="1800" b="0" dirty="0">
                <a:solidFill>
                  <a:srgbClr val="2D5EC1"/>
                </a:solidFill>
              </a:rPr>
              <a:t>Supporting high quality </a:t>
            </a:r>
            <a:r>
              <a:rPr lang="en-GB" sz="1800" b="0" dirty="0" err="1">
                <a:solidFill>
                  <a:srgbClr val="2D5EC1"/>
                </a:solidFill>
              </a:rPr>
              <a:t>recyclates</a:t>
            </a:r>
            <a:r>
              <a:rPr lang="en-GB" sz="1800" b="0" dirty="0">
                <a:solidFill>
                  <a:srgbClr val="2D5EC1"/>
                </a:solidFill>
              </a:rPr>
              <a:t> and uptake of secondary raw materials</a:t>
            </a:r>
          </a:p>
          <a:p>
            <a:pPr>
              <a:spcBef>
                <a:spcPts val="600"/>
              </a:spcBef>
            </a:pPr>
            <a:endParaRPr lang="en-GB" sz="1800" b="0" dirty="0">
              <a:solidFill>
                <a:srgbClr val="2D5EC1"/>
              </a:solidFill>
            </a:endParaRPr>
          </a:p>
          <a:p>
            <a:pPr marL="742950" lvl="1" indent="-285750">
              <a:spcBef>
                <a:spcPts val="600"/>
              </a:spcBef>
              <a:buFont typeface="Wingdings" panose="05000000000000000000" pitchFamily="2" charset="2"/>
              <a:buChar char="Ø"/>
            </a:pPr>
            <a:r>
              <a:rPr lang="en-GB" sz="1800" b="0" dirty="0">
                <a:solidFill>
                  <a:srgbClr val="2D5EC1"/>
                </a:solidFill>
              </a:rPr>
              <a:t>Supporting plastic packaging recycling target of 55% by 2030</a:t>
            </a:r>
          </a:p>
          <a:p>
            <a:pPr lvl="1">
              <a:spcBef>
                <a:spcPts val="600"/>
              </a:spcBef>
            </a:pPr>
            <a:endParaRPr lang="en-GB" sz="1800" b="0" dirty="0">
              <a:solidFill>
                <a:srgbClr val="0F5494"/>
              </a:solidFill>
            </a:endParaRPr>
          </a:p>
          <a:p>
            <a:pPr marL="285750" indent="-285750">
              <a:spcBef>
                <a:spcPts val="600"/>
              </a:spcBef>
              <a:buFont typeface="Arial" panose="020B0604020202020204" pitchFamily="34" charset="0"/>
              <a:buChar char="•"/>
            </a:pPr>
            <a:endParaRPr lang="en-GB" sz="1800" b="0" dirty="0">
              <a:solidFill>
                <a:srgbClr val="0F5494"/>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487" y="3177343"/>
            <a:ext cx="621705" cy="64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869288"/>
            <a:ext cx="6223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04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90489" y="1268760"/>
            <a:ext cx="6995144" cy="5259901"/>
          </a:xfrm>
          <a:prstGeom prst="rect">
            <a:avLst/>
          </a:prstGeom>
          <a:noFill/>
        </p:spPr>
        <p:txBody>
          <a:bodyPr wrap="square" rtlCol="0">
            <a:spAutoFit/>
          </a:bodyPr>
          <a:lstStyle/>
          <a:p>
            <a:pPr algn="ctr">
              <a:lnSpc>
                <a:spcPct val="130000"/>
              </a:lnSpc>
              <a:spcBef>
                <a:spcPts val="600"/>
              </a:spcBef>
            </a:pPr>
            <a:r>
              <a:rPr lang="en-GB" sz="1800" dirty="0">
                <a:solidFill>
                  <a:srgbClr val="2D5EC1"/>
                </a:solidFill>
                <a:latin typeface="Verdana"/>
              </a:rPr>
              <a:t>Next steps:</a:t>
            </a:r>
          </a:p>
          <a:p>
            <a:pPr algn="just">
              <a:lnSpc>
                <a:spcPct val="130000"/>
              </a:lnSpc>
              <a:spcBef>
                <a:spcPts val="600"/>
              </a:spcBef>
            </a:pPr>
            <a:r>
              <a:rPr lang="en-GB" sz="1800" dirty="0">
                <a:solidFill>
                  <a:srgbClr val="2D5EC1"/>
                </a:solidFill>
                <a:latin typeface="Verdana"/>
              </a:rPr>
              <a:t>Evaluation of the Directive after 6 years </a:t>
            </a:r>
            <a:r>
              <a:rPr lang="en-GB" sz="1800" b="0" dirty="0">
                <a:solidFill>
                  <a:srgbClr val="2D5EC1"/>
                </a:solidFill>
                <a:latin typeface="Verdana"/>
              </a:rPr>
              <a:t>(Article 15)</a:t>
            </a:r>
          </a:p>
          <a:p>
            <a:pPr algn="just">
              <a:lnSpc>
                <a:spcPct val="130000"/>
              </a:lnSpc>
              <a:spcBef>
                <a:spcPts val="600"/>
              </a:spcBef>
            </a:pPr>
            <a:r>
              <a:rPr lang="fr-BE" sz="1800" b="0" dirty="0">
                <a:solidFill>
                  <a:srgbClr val="2D5EC1"/>
                </a:solidFill>
                <a:latin typeface="Verdana"/>
              </a:rPr>
              <a:t>To </a:t>
            </a:r>
            <a:r>
              <a:rPr lang="fr-BE" sz="1800" b="0" dirty="0" err="1">
                <a:solidFill>
                  <a:srgbClr val="2D5EC1"/>
                </a:solidFill>
                <a:latin typeface="Verdana"/>
              </a:rPr>
              <a:t>enhance</a:t>
            </a:r>
            <a:r>
              <a:rPr lang="fr-BE" sz="1800" b="0" dirty="0">
                <a:solidFill>
                  <a:srgbClr val="2D5EC1"/>
                </a:solidFill>
                <a:latin typeface="Verdana"/>
              </a:rPr>
              <a:t> </a:t>
            </a:r>
            <a:r>
              <a:rPr lang="fr-BE" sz="1800" b="0" dirty="0" err="1">
                <a:solidFill>
                  <a:srgbClr val="2D5EC1"/>
                </a:solidFill>
                <a:latin typeface="Verdana"/>
              </a:rPr>
              <a:t>further</a:t>
            </a:r>
            <a:r>
              <a:rPr lang="fr-BE" sz="1800" b="0" dirty="0">
                <a:solidFill>
                  <a:srgbClr val="2D5EC1"/>
                </a:solidFill>
                <a:latin typeface="Verdana"/>
              </a:rPr>
              <a:t> efforts and to </a:t>
            </a:r>
            <a:r>
              <a:rPr lang="fr-BE" sz="1800" b="0" dirty="0" err="1">
                <a:solidFill>
                  <a:srgbClr val="2D5EC1"/>
                </a:solidFill>
                <a:latin typeface="Verdana"/>
              </a:rPr>
              <a:t>draw</a:t>
            </a:r>
            <a:r>
              <a:rPr lang="fr-BE" sz="1800" b="0" dirty="0">
                <a:solidFill>
                  <a:srgbClr val="2D5EC1"/>
                </a:solidFill>
                <a:latin typeface="Verdana"/>
              </a:rPr>
              <a:t> on </a:t>
            </a:r>
            <a:r>
              <a:rPr lang="fr-BE" sz="1800" b="0" dirty="0" err="1">
                <a:solidFill>
                  <a:srgbClr val="2D5EC1"/>
                </a:solidFill>
                <a:latin typeface="Verdana"/>
              </a:rPr>
              <a:t>experiences</a:t>
            </a:r>
            <a:r>
              <a:rPr lang="fr-BE" sz="1800" b="0" dirty="0">
                <a:solidFill>
                  <a:srgbClr val="2D5EC1"/>
                </a:solidFill>
                <a:latin typeface="Verdana"/>
              </a:rPr>
              <a:t> in </a:t>
            </a:r>
            <a:r>
              <a:rPr lang="fr-BE" sz="1800" b="0" dirty="0" err="1">
                <a:solidFill>
                  <a:srgbClr val="2D5EC1"/>
                </a:solidFill>
                <a:latin typeface="Verdana"/>
              </a:rPr>
              <a:t>implementation</a:t>
            </a:r>
            <a:r>
              <a:rPr lang="fr-BE" sz="1800" b="0" dirty="0">
                <a:solidFill>
                  <a:srgbClr val="2D5EC1"/>
                </a:solidFill>
                <a:latin typeface="Verdana"/>
              </a:rPr>
              <a:t> </a:t>
            </a:r>
            <a:r>
              <a:rPr lang="fr-BE" sz="1800" b="0" dirty="0" err="1">
                <a:solidFill>
                  <a:srgbClr val="2D5EC1"/>
                </a:solidFill>
                <a:latin typeface="Verdana"/>
              </a:rPr>
              <a:t>regular</a:t>
            </a:r>
            <a:r>
              <a:rPr lang="fr-BE" sz="1800" b="0" dirty="0">
                <a:solidFill>
                  <a:srgbClr val="2D5EC1"/>
                </a:solidFill>
                <a:latin typeface="Verdana"/>
              </a:rPr>
              <a:t> monitoring and in addition a </a:t>
            </a:r>
            <a:r>
              <a:rPr lang="fr-BE" sz="1800" b="0" dirty="0" err="1">
                <a:solidFill>
                  <a:srgbClr val="2D5EC1"/>
                </a:solidFill>
                <a:latin typeface="Verdana"/>
              </a:rPr>
              <a:t>comprehensive</a:t>
            </a:r>
            <a:r>
              <a:rPr lang="fr-BE" sz="1800" b="0" dirty="0">
                <a:solidFill>
                  <a:srgbClr val="2D5EC1"/>
                </a:solidFill>
                <a:latin typeface="Verdana"/>
              </a:rPr>
              <a:t> </a:t>
            </a:r>
            <a:r>
              <a:rPr lang="fr-BE" sz="1800" b="0" dirty="0" err="1">
                <a:solidFill>
                  <a:srgbClr val="2D5EC1"/>
                </a:solidFill>
                <a:latin typeface="Verdana"/>
              </a:rPr>
              <a:t>Review</a:t>
            </a:r>
            <a:r>
              <a:rPr lang="fr-BE" sz="1800" b="0" dirty="0">
                <a:solidFill>
                  <a:srgbClr val="2D5EC1"/>
                </a:solidFill>
                <a:latin typeface="Verdana"/>
              </a:rPr>
              <a:t> </a:t>
            </a:r>
            <a:r>
              <a:rPr lang="fr-BE" sz="1800" b="0" dirty="0" err="1">
                <a:solidFill>
                  <a:srgbClr val="2D5EC1"/>
                </a:solidFill>
                <a:latin typeface="Verdana"/>
              </a:rPr>
              <a:t>will</a:t>
            </a:r>
            <a:r>
              <a:rPr lang="fr-BE" sz="1800" b="0" dirty="0">
                <a:solidFill>
                  <a:srgbClr val="2D5EC1"/>
                </a:solidFill>
                <a:latin typeface="Verdana"/>
              </a:rPr>
              <a:t> </a:t>
            </a:r>
            <a:r>
              <a:rPr lang="fr-BE" sz="1800" b="0" dirty="0" err="1">
                <a:solidFill>
                  <a:srgbClr val="2D5EC1"/>
                </a:solidFill>
                <a:latin typeface="Verdana"/>
              </a:rPr>
              <a:t>take</a:t>
            </a:r>
            <a:r>
              <a:rPr lang="fr-BE" sz="1800" b="0" dirty="0">
                <a:solidFill>
                  <a:srgbClr val="2D5EC1"/>
                </a:solidFill>
                <a:latin typeface="Verdana"/>
              </a:rPr>
              <a:t> place, </a:t>
            </a:r>
            <a:r>
              <a:rPr lang="fr-BE" sz="1800" b="0" dirty="0" err="1">
                <a:solidFill>
                  <a:srgbClr val="2D5EC1"/>
                </a:solidFill>
                <a:latin typeface="Verdana"/>
              </a:rPr>
              <a:t>including</a:t>
            </a:r>
            <a:r>
              <a:rPr lang="fr-BE" sz="1800" b="0" dirty="0">
                <a:solidFill>
                  <a:srgbClr val="2D5EC1"/>
                </a:solidFill>
                <a:latin typeface="Verdana"/>
              </a:rPr>
              <a:t>:</a:t>
            </a:r>
            <a:endParaRPr lang="en-GB" sz="1800" b="0" dirty="0">
              <a:solidFill>
                <a:srgbClr val="2D5EC1"/>
              </a:solidFill>
              <a:latin typeface="Verdana"/>
            </a:endParaRPr>
          </a:p>
          <a:p>
            <a:pPr marL="285750" indent="-285750" algn="just">
              <a:lnSpc>
                <a:spcPct val="130000"/>
              </a:lnSpc>
              <a:spcBef>
                <a:spcPts val="600"/>
              </a:spcBef>
              <a:spcAft>
                <a:spcPts val="600"/>
              </a:spcAft>
              <a:buFont typeface="Arial" panose="020B0604020202020204" pitchFamily="34" charset="0"/>
              <a:buChar char="•"/>
            </a:pPr>
            <a:r>
              <a:rPr lang="en-GB" sz="1800" b="0" dirty="0">
                <a:solidFill>
                  <a:srgbClr val="2D5EC1"/>
                </a:solidFill>
                <a:latin typeface="Verdana"/>
              </a:rPr>
              <a:t>Reporting by the European Commission on implementation</a:t>
            </a:r>
          </a:p>
          <a:p>
            <a:pPr marL="285750" indent="-285750" algn="just">
              <a:lnSpc>
                <a:spcPct val="130000"/>
              </a:lnSpc>
              <a:spcBef>
                <a:spcPts val="600"/>
              </a:spcBef>
              <a:spcAft>
                <a:spcPts val="600"/>
              </a:spcAft>
              <a:buFont typeface="Arial" panose="020B0604020202020204" pitchFamily="34" charset="0"/>
              <a:buChar char="•"/>
            </a:pPr>
            <a:r>
              <a:rPr lang="en-GB" sz="1800" b="0" dirty="0">
                <a:solidFill>
                  <a:srgbClr val="2D5EC1"/>
                </a:solidFill>
                <a:latin typeface="Verdana"/>
              </a:rPr>
              <a:t>Reviewing the list of SUPs in the Annex</a:t>
            </a:r>
          </a:p>
          <a:p>
            <a:pPr marL="285750" indent="-285750" algn="just">
              <a:lnSpc>
                <a:spcPct val="130000"/>
              </a:lnSpc>
              <a:spcBef>
                <a:spcPts val="600"/>
              </a:spcBef>
              <a:spcAft>
                <a:spcPts val="600"/>
              </a:spcAft>
              <a:buFont typeface="Arial" panose="020B0604020202020204" pitchFamily="34" charset="0"/>
              <a:buChar char="•"/>
            </a:pPr>
            <a:r>
              <a:rPr lang="en-GB" sz="1800" b="0" dirty="0">
                <a:solidFill>
                  <a:srgbClr val="2D5EC1"/>
                </a:solidFill>
                <a:latin typeface="Verdana"/>
              </a:rPr>
              <a:t>Setting quantitative consumption reduction targets for food containers and beverage cups </a:t>
            </a:r>
          </a:p>
          <a:p>
            <a:pPr marL="285750" indent="-285750" algn="just">
              <a:lnSpc>
                <a:spcPct val="130000"/>
              </a:lnSpc>
              <a:spcBef>
                <a:spcPts val="600"/>
              </a:spcBef>
              <a:spcAft>
                <a:spcPts val="600"/>
              </a:spcAft>
              <a:buFont typeface="Arial" panose="020B0604020202020204" pitchFamily="34" charset="0"/>
              <a:buChar char="•"/>
            </a:pPr>
            <a:r>
              <a:rPr lang="en-GB" sz="1800" b="0" dirty="0">
                <a:solidFill>
                  <a:srgbClr val="2D5EC1"/>
                </a:solidFill>
                <a:latin typeface="Verdana"/>
              </a:rPr>
              <a:t>Establishing binding collection rates for fishing gear </a:t>
            </a:r>
          </a:p>
          <a:p>
            <a:pPr>
              <a:lnSpc>
                <a:spcPct val="130000"/>
              </a:lnSpc>
              <a:spcBef>
                <a:spcPts val="600"/>
              </a:spcBef>
            </a:pPr>
            <a:endParaRPr lang="en-GB" sz="1800" b="0" dirty="0">
              <a:solidFill>
                <a:srgbClr val="0F5494"/>
              </a:solidFill>
              <a:latin typeface="Verdana"/>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44824"/>
            <a:ext cx="910977" cy="94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64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sz="2400" dirty="0"/>
            </a:br>
            <a:r>
              <a:rPr lang="en-US" sz="1800" dirty="0"/>
              <a:t>(Next steps 2)</a:t>
            </a:r>
            <a:br>
              <a:rPr lang="en-US" sz="1800" dirty="0"/>
            </a:br>
            <a:br>
              <a:rPr lang="en-US" sz="1800" dirty="0"/>
            </a:br>
            <a:r>
              <a:rPr lang="en-US" sz="1800" dirty="0"/>
              <a:t>Evaluation of biodegradability</a:t>
            </a:r>
            <a:endParaRPr lang="en-GB" sz="1800" dirty="0"/>
          </a:p>
        </p:txBody>
      </p:sp>
      <p:sp>
        <p:nvSpPr>
          <p:cNvPr id="3" name="Content Placeholder 2"/>
          <p:cNvSpPr>
            <a:spLocks noGrp="1"/>
          </p:cNvSpPr>
          <p:nvPr>
            <p:ph idx="1"/>
          </p:nvPr>
        </p:nvSpPr>
        <p:spPr/>
        <p:txBody>
          <a:bodyPr/>
          <a:lstStyle/>
          <a:p>
            <a:pPr algn="just"/>
            <a:endParaRPr lang="en-GB" sz="1800" b="1" i="0" dirty="0">
              <a:solidFill>
                <a:srgbClr val="2D5EC1"/>
              </a:solidFill>
            </a:endParaRPr>
          </a:p>
          <a:p>
            <a:pPr algn="just"/>
            <a:r>
              <a:rPr lang="en-GB" sz="1800" b="1" i="0" dirty="0">
                <a:solidFill>
                  <a:srgbClr val="2D5EC1"/>
                </a:solidFill>
              </a:rPr>
              <a:t>Assessment</a:t>
            </a:r>
            <a:r>
              <a:rPr lang="en-GB" sz="1800" i="0" dirty="0">
                <a:solidFill>
                  <a:srgbClr val="2D5EC1"/>
                </a:solidFill>
              </a:rPr>
              <a:t> of the scientific and technical progress concerning </a:t>
            </a:r>
            <a:r>
              <a:rPr lang="en-GB" sz="1800" b="1" i="0" dirty="0">
                <a:solidFill>
                  <a:srgbClr val="2D5EC1"/>
                </a:solidFill>
              </a:rPr>
              <a:t>criteria  for biodegradability in the marine environment </a:t>
            </a:r>
            <a:r>
              <a:rPr lang="en-GB" sz="1800" i="0" dirty="0">
                <a:solidFill>
                  <a:srgbClr val="2D5EC1"/>
                </a:solidFill>
              </a:rPr>
              <a:t>applicable to single-use plastic products within the scope of this directive and their single-use substitutes  </a:t>
            </a:r>
          </a:p>
          <a:p>
            <a:pPr algn="just"/>
            <a:endParaRPr lang="fr-BE" sz="1800" i="0" dirty="0">
              <a:solidFill>
                <a:srgbClr val="2D5EC1"/>
              </a:solidFill>
            </a:endParaRPr>
          </a:p>
          <a:p>
            <a:pPr algn="just"/>
            <a:r>
              <a:rPr lang="fr-BE" sz="1800" i="0" dirty="0">
                <a:solidFill>
                  <a:srgbClr val="2D5EC1"/>
                </a:solidFill>
              </a:rPr>
              <a:t>This </a:t>
            </a:r>
            <a:r>
              <a:rPr lang="fr-BE" sz="1800" i="0" dirty="0" err="1">
                <a:solidFill>
                  <a:srgbClr val="2D5EC1"/>
                </a:solidFill>
              </a:rPr>
              <a:t>is</a:t>
            </a:r>
            <a:r>
              <a:rPr lang="fr-BE" sz="1800" i="0" dirty="0">
                <a:solidFill>
                  <a:srgbClr val="2D5EC1"/>
                </a:solidFill>
              </a:rPr>
              <a:t> key to </a:t>
            </a:r>
            <a:r>
              <a:rPr lang="fr-BE" sz="1800" i="0" dirty="0" err="1">
                <a:solidFill>
                  <a:srgbClr val="2D5EC1"/>
                </a:solidFill>
              </a:rPr>
              <a:t>evaluate</a:t>
            </a:r>
            <a:r>
              <a:rPr lang="fr-BE" sz="1800" i="0" dirty="0">
                <a:solidFill>
                  <a:srgbClr val="2D5EC1"/>
                </a:solidFill>
              </a:rPr>
              <a:t> the </a:t>
            </a:r>
            <a:r>
              <a:rPr lang="fr-BE" sz="1800" i="0" dirty="0" err="1">
                <a:solidFill>
                  <a:srgbClr val="2D5EC1"/>
                </a:solidFill>
              </a:rPr>
              <a:t>efficiency</a:t>
            </a:r>
            <a:r>
              <a:rPr lang="fr-BE" sz="1800" i="0" dirty="0">
                <a:solidFill>
                  <a:srgbClr val="2D5EC1"/>
                </a:solidFill>
              </a:rPr>
              <a:t> of the </a:t>
            </a:r>
            <a:r>
              <a:rPr lang="fr-BE" sz="1800" i="0" dirty="0" err="1">
                <a:solidFill>
                  <a:srgbClr val="2D5EC1"/>
                </a:solidFill>
              </a:rPr>
              <a:t>measures</a:t>
            </a:r>
            <a:r>
              <a:rPr lang="fr-BE" sz="1800" i="0" dirty="0">
                <a:solidFill>
                  <a:srgbClr val="2D5EC1"/>
                </a:solidFill>
              </a:rPr>
              <a:t> </a:t>
            </a:r>
            <a:r>
              <a:rPr lang="fr-BE" sz="1800" i="0" dirty="0" err="1">
                <a:solidFill>
                  <a:srgbClr val="2D5EC1"/>
                </a:solidFill>
              </a:rPr>
              <a:t>taken</a:t>
            </a:r>
            <a:r>
              <a:rPr lang="fr-BE" sz="1800" i="0" dirty="0">
                <a:solidFill>
                  <a:srgbClr val="2D5EC1"/>
                </a:solidFill>
              </a:rPr>
              <a:t> and to </a:t>
            </a:r>
            <a:r>
              <a:rPr lang="fr-BE" sz="1800" i="0" dirty="0" err="1">
                <a:solidFill>
                  <a:srgbClr val="2D5EC1"/>
                </a:solidFill>
              </a:rPr>
              <a:t>recalibrate</a:t>
            </a:r>
            <a:r>
              <a:rPr lang="fr-BE" sz="1800" i="0" dirty="0">
                <a:solidFill>
                  <a:srgbClr val="2D5EC1"/>
                </a:solidFill>
              </a:rPr>
              <a:t> action.</a:t>
            </a:r>
            <a:endParaRPr lang="en-GB" sz="1800" i="0" dirty="0">
              <a:solidFill>
                <a:srgbClr val="2D5EC1"/>
              </a:solidFill>
            </a:endParaRPr>
          </a:p>
          <a:p>
            <a:pPr algn="just"/>
            <a:endParaRPr lang="fr-BE" sz="1800" i="0" dirty="0">
              <a:solidFill>
                <a:srgbClr val="2D5EC1"/>
              </a:solidFill>
            </a:endParaRPr>
          </a:p>
          <a:p>
            <a:pPr algn="just"/>
            <a:endParaRPr lang="en-GB" sz="1800" i="0" dirty="0">
              <a:solidFill>
                <a:srgbClr val="2D5EC1"/>
              </a:solidFill>
            </a:endParaRPr>
          </a:p>
        </p:txBody>
      </p:sp>
      <p:sp>
        <p:nvSpPr>
          <p:cNvPr id="4" name="Right Arrow 3"/>
          <p:cNvSpPr/>
          <p:nvPr/>
        </p:nvSpPr>
        <p:spPr bwMode="auto">
          <a:xfrm>
            <a:off x="1331640" y="436510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Tree>
    <p:extLst>
      <p:ext uri="{BB962C8B-B14F-4D97-AF65-F5344CB8AC3E}">
        <p14:creationId xmlns:p14="http://schemas.microsoft.com/office/powerpoint/2010/main" val="136664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60648"/>
            <a:ext cx="8229600" cy="936625"/>
          </a:xfrm>
        </p:spPr>
        <p:txBody>
          <a:bodyPr/>
          <a:lstStyle/>
          <a:p>
            <a:r>
              <a:rPr lang="en-US" sz="1800" i="1" dirty="0">
                <a:solidFill>
                  <a:srgbClr val="FFD624"/>
                </a:solidFill>
              </a:rPr>
              <a:t>Impacts &amp; costs</a:t>
            </a:r>
            <a:endParaRPr lang="en-GB" sz="1800" i="1" dirty="0">
              <a:solidFill>
                <a:srgbClr val="FFD624"/>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89737554"/>
              </p:ext>
            </p:extLst>
          </p:nvPr>
        </p:nvGraphicFramePr>
        <p:xfrm>
          <a:off x="1043608" y="1628800"/>
          <a:ext cx="7920880" cy="4933136"/>
        </p:xfrm>
        <a:graphic>
          <a:graphicData uri="http://schemas.openxmlformats.org/drawingml/2006/table">
            <a:tbl>
              <a:tblPr firstRow="1" bandRow="1">
                <a:tableStyleId>{5C22544A-7EE6-4342-B048-85BDC9FD1C3A}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698579">
                <a:tc>
                  <a:txBody>
                    <a:bodyPr/>
                    <a:lstStyle/>
                    <a:p>
                      <a:r>
                        <a:rPr lang="en-GB" b="0" i="1" dirty="0">
                          <a:solidFill>
                            <a:srgbClr val="0F5494"/>
                          </a:solidFill>
                        </a:rPr>
                        <a:t>Reduction</a:t>
                      </a:r>
                      <a:r>
                        <a:rPr lang="en-GB" b="0" i="1" baseline="0" dirty="0">
                          <a:solidFill>
                            <a:srgbClr val="0F5494"/>
                          </a:solidFill>
                        </a:rPr>
                        <a:t> of plastics </a:t>
                      </a:r>
                      <a:r>
                        <a:rPr lang="en-GB" b="1" i="1" baseline="0" dirty="0">
                          <a:solidFill>
                            <a:srgbClr val="0F5494"/>
                          </a:solidFill>
                        </a:rPr>
                        <a:t>littering</a:t>
                      </a:r>
                      <a:endParaRPr lang="en-GB" b="1" i="1" dirty="0">
                        <a:solidFill>
                          <a:srgbClr val="0F5494"/>
                        </a:solidFill>
                      </a:endParaRPr>
                    </a:p>
                  </a:txBody>
                  <a:tcPr/>
                </a:tc>
                <a:tc>
                  <a:txBody>
                    <a:bodyPr/>
                    <a:lstStyle/>
                    <a:p>
                      <a:r>
                        <a:rPr lang="en-GB" b="1" dirty="0">
                          <a:solidFill>
                            <a:srgbClr val="0F5494"/>
                          </a:solidFill>
                        </a:rPr>
                        <a:t>&gt; 50% reduction </a:t>
                      </a:r>
                      <a:r>
                        <a:rPr lang="en-GB" b="0" dirty="0">
                          <a:solidFill>
                            <a:srgbClr val="0F5494"/>
                          </a:solidFill>
                        </a:rPr>
                        <a:t>of plastics</a:t>
                      </a:r>
                      <a:r>
                        <a:rPr lang="en-GB" b="0" baseline="0" dirty="0">
                          <a:solidFill>
                            <a:srgbClr val="0F5494"/>
                          </a:solidFill>
                        </a:rPr>
                        <a:t> littering from top 10 </a:t>
                      </a:r>
                      <a:r>
                        <a:rPr lang="en-GB" b="1" baseline="0" dirty="0">
                          <a:solidFill>
                            <a:srgbClr val="0F5494"/>
                          </a:solidFill>
                        </a:rPr>
                        <a:t>SUP items</a:t>
                      </a:r>
                      <a:endParaRPr lang="en-GB" b="0" dirty="0">
                        <a:solidFill>
                          <a:srgbClr val="0F5494"/>
                        </a:solidFill>
                      </a:endParaRPr>
                    </a:p>
                  </a:txBody>
                  <a:tcPr/>
                </a:tc>
                <a:extLst>
                  <a:ext uri="{0D108BD9-81ED-4DB2-BD59-A6C34878D82A}">
                    <a16:rowId xmlns:a16="http://schemas.microsoft.com/office/drawing/2014/main" val="10000"/>
                  </a:ext>
                </a:extLst>
              </a:tr>
              <a:tr h="513381">
                <a:tc>
                  <a:txBody>
                    <a:bodyPr/>
                    <a:lstStyle/>
                    <a:p>
                      <a:r>
                        <a:rPr lang="en-GB" b="0" i="1" dirty="0">
                          <a:solidFill>
                            <a:srgbClr val="0F5494"/>
                          </a:solidFill>
                        </a:rPr>
                        <a:t>Avoid </a:t>
                      </a:r>
                      <a:r>
                        <a:rPr lang="en-GB" b="1" i="1" dirty="0">
                          <a:solidFill>
                            <a:srgbClr val="0F5494"/>
                          </a:solidFill>
                        </a:rPr>
                        <a:t>CO2 emissions</a:t>
                      </a:r>
                    </a:p>
                  </a:txBody>
                  <a:tcPr/>
                </a:tc>
                <a:tc>
                  <a:txBody>
                    <a:bodyPr/>
                    <a:lstStyle/>
                    <a:p>
                      <a:r>
                        <a:rPr lang="en-GB" b="0" dirty="0">
                          <a:solidFill>
                            <a:srgbClr val="0F5494"/>
                          </a:solidFill>
                        </a:rPr>
                        <a:t>Eq. </a:t>
                      </a:r>
                      <a:r>
                        <a:rPr lang="en-GB" b="1" dirty="0">
                          <a:solidFill>
                            <a:srgbClr val="0F5494"/>
                          </a:solidFill>
                        </a:rPr>
                        <a:t>3.4 mn tonnes</a:t>
                      </a:r>
                    </a:p>
                  </a:txBody>
                  <a:tcPr/>
                </a:tc>
                <a:extLst>
                  <a:ext uri="{0D108BD9-81ED-4DB2-BD59-A6C34878D82A}">
                    <a16:rowId xmlns:a16="http://schemas.microsoft.com/office/drawing/2014/main" val="10001"/>
                  </a:ext>
                </a:extLst>
              </a:tr>
              <a:tr h="588240">
                <a:tc>
                  <a:txBody>
                    <a:bodyPr/>
                    <a:lstStyle/>
                    <a:p>
                      <a:r>
                        <a:rPr lang="en-GB" b="0" i="1" dirty="0">
                          <a:solidFill>
                            <a:srgbClr val="0F5494"/>
                          </a:solidFill>
                        </a:rPr>
                        <a:t>Avoid </a:t>
                      </a:r>
                      <a:r>
                        <a:rPr lang="en-GB" b="1" i="1" dirty="0">
                          <a:solidFill>
                            <a:srgbClr val="0F5494"/>
                          </a:solidFill>
                        </a:rPr>
                        <a:t>environmental damage</a:t>
                      </a:r>
                    </a:p>
                  </a:txBody>
                  <a:tcPr/>
                </a:tc>
                <a:tc>
                  <a:txBody>
                    <a:bodyPr/>
                    <a:lstStyle/>
                    <a:p>
                      <a:r>
                        <a:rPr lang="en-GB" b="0" dirty="0">
                          <a:solidFill>
                            <a:srgbClr val="0F5494"/>
                          </a:solidFill>
                        </a:rPr>
                        <a:t>Eq. of </a:t>
                      </a:r>
                      <a:r>
                        <a:rPr lang="en-GB" b="1" dirty="0">
                          <a:solidFill>
                            <a:srgbClr val="0F5494"/>
                          </a:solidFill>
                        </a:rPr>
                        <a:t>23 bn </a:t>
                      </a:r>
                      <a:r>
                        <a:rPr lang="en-GB" b="0" dirty="0">
                          <a:solidFill>
                            <a:srgbClr val="0F5494"/>
                          </a:solidFill>
                        </a:rPr>
                        <a:t>benefit</a:t>
                      </a:r>
                    </a:p>
                  </a:txBody>
                  <a:tcPr/>
                </a:tc>
                <a:extLst>
                  <a:ext uri="{0D108BD9-81ED-4DB2-BD59-A6C34878D82A}">
                    <a16:rowId xmlns:a16="http://schemas.microsoft.com/office/drawing/2014/main" val="10002"/>
                  </a:ext>
                </a:extLst>
              </a:tr>
              <a:tr h="513381">
                <a:tc>
                  <a:txBody>
                    <a:bodyPr/>
                    <a:lstStyle/>
                    <a:p>
                      <a:r>
                        <a:rPr lang="en-GB" b="1" i="1" dirty="0">
                          <a:solidFill>
                            <a:srgbClr val="0F5494"/>
                          </a:solidFill>
                        </a:rPr>
                        <a:t>Savings</a:t>
                      </a:r>
                      <a:r>
                        <a:rPr lang="en-GB" b="0" i="1" dirty="0">
                          <a:solidFill>
                            <a:srgbClr val="0F5494"/>
                          </a:solidFill>
                        </a:rPr>
                        <a:t> for consumers</a:t>
                      </a:r>
                    </a:p>
                  </a:txBody>
                  <a:tcPr/>
                </a:tc>
                <a:tc>
                  <a:txBody>
                    <a:bodyPr/>
                    <a:lstStyle/>
                    <a:p>
                      <a:r>
                        <a:rPr lang="en-GB" b="1" baseline="0" dirty="0">
                          <a:solidFill>
                            <a:srgbClr val="0F5494"/>
                          </a:solidFill>
                        </a:rPr>
                        <a:t>≈ €6.5 bn</a:t>
                      </a:r>
                      <a:endParaRPr lang="en-GB" b="1" dirty="0">
                        <a:solidFill>
                          <a:srgbClr val="0F5494"/>
                        </a:solidFill>
                      </a:endParaRPr>
                    </a:p>
                  </a:txBody>
                  <a:tcPr/>
                </a:tc>
                <a:extLst>
                  <a:ext uri="{0D108BD9-81ED-4DB2-BD59-A6C34878D82A}">
                    <a16:rowId xmlns:a16="http://schemas.microsoft.com/office/drawing/2014/main" val="10003"/>
                  </a:ext>
                </a:extLst>
              </a:tr>
              <a:tr h="782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F5494"/>
                          </a:solidFill>
                        </a:rPr>
                        <a:t>Jobs</a:t>
                      </a:r>
                      <a:r>
                        <a:rPr lang="en-GB" b="0" i="1" dirty="0">
                          <a:solidFill>
                            <a:srgbClr val="0F5494"/>
                          </a:solidFill>
                        </a:rPr>
                        <a:t> creation</a:t>
                      </a:r>
                      <a:r>
                        <a:rPr lang="en-GB" b="0" i="1" baseline="0" dirty="0">
                          <a:solidFill>
                            <a:srgbClr val="0F5494"/>
                          </a:solidFill>
                        </a:rPr>
                        <a:t> </a:t>
                      </a:r>
                      <a:endParaRPr lang="en-GB" b="0" i="1" dirty="0">
                        <a:solidFill>
                          <a:srgbClr val="0F5494"/>
                        </a:solidFill>
                      </a:endParaRPr>
                    </a:p>
                  </a:txBody>
                  <a:tcPr>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rgbClr val="0F5494"/>
                          </a:solidFill>
                        </a:rPr>
                        <a:t>≈ </a:t>
                      </a:r>
                      <a:r>
                        <a:rPr lang="en-GB" b="1" dirty="0">
                          <a:solidFill>
                            <a:srgbClr val="0F5494"/>
                          </a:solidFill>
                        </a:rPr>
                        <a:t>30 000</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648072">
                <a:tc>
                  <a:txBody>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lang="en-GB" sz="1800" b="1" i="1" kern="0" dirty="0">
                          <a:solidFill>
                            <a:srgbClr val="0F5494"/>
                          </a:solidFill>
                          <a:latin typeface="+mn-lt"/>
                        </a:rPr>
                        <a:t>Waste management costs</a:t>
                      </a:r>
                      <a:endParaRPr lang="en-GB" b="1" i="1" dirty="0">
                        <a:solidFill>
                          <a:srgbClr val="0F5494"/>
                        </a:solidFill>
                      </a:endParaRPr>
                    </a:p>
                  </a:txBody>
                  <a:tcPr>
                    <a:lnT w="12700" cap="flat" cmpd="sng" algn="ctr">
                      <a:solidFill>
                        <a:scrgbClr r="0" g="0" b="0"/>
                      </a:solidFill>
                      <a:prstDash val="solid"/>
                      <a:round/>
                      <a:headEnd type="none" w="med" len="med"/>
                      <a:tailEnd type="none" w="med" len="med"/>
                    </a:lnT>
                  </a:tcPr>
                </a:tc>
                <a:tc>
                  <a:txBody>
                    <a:bodyPr/>
                    <a:lstStyle/>
                    <a:p>
                      <a:pPr>
                        <a:lnSpc>
                          <a:spcPct val="150000"/>
                        </a:lnSpc>
                        <a:spcBef>
                          <a:spcPts val="600"/>
                        </a:spcBef>
                      </a:pPr>
                      <a:r>
                        <a:rPr lang="en-GB" b="1" baseline="0" dirty="0">
                          <a:solidFill>
                            <a:srgbClr val="0F5494"/>
                          </a:solidFill>
                        </a:rPr>
                        <a:t>≈ €0.8 </a:t>
                      </a:r>
                      <a:r>
                        <a:rPr lang="en-GB" sz="1800" b="1" i="0" kern="0" dirty="0" err="1">
                          <a:solidFill>
                            <a:srgbClr val="0F5494"/>
                          </a:solidFill>
                          <a:latin typeface="+mn-lt"/>
                        </a:rPr>
                        <a:t>bn</a:t>
                      </a:r>
                      <a:endParaRPr lang="en-GB" b="1" i="0" dirty="0">
                        <a:solidFill>
                          <a:srgbClr val="0F5494"/>
                        </a:solidFill>
                      </a:endParaRP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5"/>
                  </a:ext>
                </a:extLst>
              </a:tr>
              <a:tr h="5133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i="1" noProof="0" dirty="0">
                          <a:solidFill>
                            <a:srgbClr val="0F5494"/>
                          </a:solidFill>
                        </a:rPr>
                        <a:t>Cost</a:t>
                      </a:r>
                      <a:r>
                        <a:rPr lang="en-GB" b="1" i="1" baseline="0" noProof="0" dirty="0">
                          <a:solidFill>
                            <a:srgbClr val="0F5494"/>
                          </a:solidFill>
                        </a:rPr>
                        <a:t> for</a:t>
                      </a:r>
                      <a:r>
                        <a:rPr lang="en-GB" b="1" i="1" noProof="0" dirty="0">
                          <a:solidFill>
                            <a:srgbClr val="0F5494"/>
                          </a:solidFill>
                        </a:rPr>
                        <a:t> </a:t>
                      </a:r>
                      <a:r>
                        <a:rPr lang="en-GB" b="1" i="1" baseline="0" noProof="0" dirty="0">
                          <a:solidFill>
                            <a:srgbClr val="0F5494"/>
                          </a:solidFill>
                        </a:rPr>
                        <a:t>business</a:t>
                      </a:r>
                      <a:r>
                        <a:rPr lang="en-GB" sz="1800" b="1" i="1" kern="0" dirty="0">
                          <a:solidFill>
                            <a:srgbClr val="0F5494"/>
                          </a:solidFill>
                          <a:latin typeface="+mn-lt"/>
                        </a:rPr>
                        <a:t>:</a:t>
                      </a:r>
                      <a:r>
                        <a:rPr lang="en-GB" sz="1800" b="0" i="1" kern="0" dirty="0">
                          <a:solidFill>
                            <a:srgbClr val="0F5494"/>
                          </a:solidFill>
                          <a:latin typeface="+mn-lt"/>
                        </a:rPr>
                        <a:t> compliance, commercial washing multi-use items &amp; refill schemes </a:t>
                      </a:r>
                      <a:endParaRPr lang="en-GB" b="0" i="1" dirty="0">
                        <a:solidFill>
                          <a:srgbClr val="0F5494"/>
                        </a:solidFill>
                      </a:endParaRPr>
                    </a:p>
                    <a:p>
                      <a:endParaRPr lang="en-GB" b="0" i="1" dirty="0">
                        <a:solidFill>
                          <a:srgbClr val="0F5494"/>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solidFill>
                            <a:srgbClr val="0F5494"/>
                          </a:solidFill>
                        </a:rPr>
                        <a:t>≈ </a:t>
                      </a:r>
                      <a:r>
                        <a:rPr lang="fr-BE" b="1" dirty="0">
                          <a:solidFill>
                            <a:srgbClr val="0F5494"/>
                          </a:solidFill>
                        </a:rPr>
                        <a:t>€2.4</a:t>
                      </a:r>
                      <a:r>
                        <a:rPr lang="fr-BE" b="1" baseline="0" dirty="0">
                          <a:solidFill>
                            <a:srgbClr val="0F5494"/>
                          </a:solidFill>
                        </a:rPr>
                        <a:t> bn</a:t>
                      </a:r>
                      <a:endParaRPr lang="en-GB" b="1" dirty="0">
                        <a:solidFill>
                          <a:srgbClr val="0F5494"/>
                        </a:solidFill>
                      </a:endParaRPr>
                    </a:p>
                    <a:p>
                      <a:endParaRPr lang="en-GB" b="1" dirty="0">
                        <a:solidFill>
                          <a:srgbClr val="0F5494"/>
                        </a:solidFill>
                      </a:endParaRPr>
                    </a:p>
                  </a:txBody>
                  <a:tcPr/>
                </a:tc>
                <a:extLst>
                  <a:ext uri="{0D108BD9-81ED-4DB2-BD59-A6C34878D82A}">
                    <a16:rowId xmlns:a16="http://schemas.microsoft.com/office/drawing/2014/main" val="10006"/>
                  </a:ext>
                </a:extLst>
              </a:tr>
            </a:tbl>
          </a:graphicData>
        </a:graphic>
      </p:graphicFrame>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501008"/>
            <a:ext cx="1082925" cy="100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848"/>
            <a:ext cx="995695" cy="99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40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sz="1800" dirty="0"/>
              <a:t>Implementation of the Plastics Strategy </a:t>
            </a:r>
            <a:r>
              <a:rPr lang="en-GB" sz="1800" dirty="0"/>
              <a:t>- Pledging Campaign</a:t>
            </a:r>
            <a:br>
              <a:rPr lang="en-GB" sz="1800" dirty="0"/>
            </a:br>
            <a:endParaRPr lang="en-GB" sz="1800" dirty="0"/>
          </a:p>
        </p:txBody>
      </p:sp>
      <p:sp>
        <p:nvSpPr>
          <p:cNvPr id="3" name="Content Placeholder 2"/>
          <p:cNvSpPr>
            <a:spLocks noGrp="1"/>
          </p:cNvSpPr>
          <p:nvPr>
            <p:ph idx="1"/>
          </p:nvPr>
        </p:nvSpPr>
        <p:spPr/>
        <p:txBody>
          <a:bodyPr/>
          <a:lstStyle/>
          <a:p>
            <a:pPr marL="0" indent="0" algn="just">
              <a:buNone/>
            </a:pPr>
            <a:r>
              <a:rPr lang="en-GB" sz="2000" i="0" dirty="0"/>
              <a:t>The Commission received so far over </a:t>
            </a:r>
            <a:r>
              <a:rPr lang="en-GB" sz="2000" b="1" i="0" dirty="0"/>
              <a:t>60 pledges </a:t>
            </a:r>
            <a:r>
              <a:rPr lang="en-GB" sz="2000" i="0" dirty="0"/>
              <a:t>from plastics recyclers, industry associations and brand owners mainly for PET packaging.</a:t>
            </a:r>
          </a:p>
          <a:p>
            <a:pPr marL="0" indent="0" algn="just">
              <a:buNone/>
            </a:pPr>
            <a:r>
              <a:rPr lang="en-GB" sz="2000" i="0" dirty="0"/>
              <a:t>It is estimated that at least </a:t>
            </a:r>
            <a:r>
              <a:rPr lang="en-GB" sz="2000" b="1" i="0" dirty="0"/>
              <a:t>10 million tons of recycled plastics </a:t>
            </a:r>
            <a:r>
              <a:rPr lang="en-GB" sz="2000" i="0" dirty="0"/>
              <a:t>could be supplied by 2025 if the pledges are fully delivered. </a:t>
            </a:r>
          </a:p>
          <a:p>
            <a:pPr marL="0" indent="0" algn="just">
              <a:buNone/>
            </a:pPr>
            <a:r>
              <a:rPr lang="en-GB" sz="2000" i="0" dirty="0"/>
              <a:t>However the </a:t>
            </a:r>
            <a:r>
              <a:rPr lang="en-GB" sz="2000" b="1" i="0" dirty="0"/>
              <a:t>demand side (utilizers) only pledged for 6.5 million tons</a:t>
            </a:r>
            <a:r>
              <a:rPr lang="en-GB" sz="2000" i="0" dirty="0"/>
              <a:t> more targeted action will be needed on this end to promote the up-take of recycled plastic.</a:t>
            </a:r>
            <a:endParaRPr lang="en-GB" i="0" dirty="0"/>
          </a:p>
        </p:txBody>
      </p:sp>
    </p:spTree>
    <p:extLst>
      <p:ext uri="{BB962C8B-B14F-4D97-AF65-F5344CB8AC3E}">
        <p14:creationId xmlns:p14="http://schemas.microsoft.com/office/powerpoint/2010/main" val="2079823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1800" dirty="0"/>
              <a:t>Circular Plastics Alliance</a:t>
            </a:r>
          </a:p>
        </p:txBody>
      </p:sp>
      <p:sp>
        <p:nvSpPr>
          <p:cNvPr id="3" name="Content Placeholder 2"/>
          <p:cNvSpPr>
            <a:spLocks noGrp="1"/>
          </p:cNvSpPr>
          <p:nvPr>
            <p:ph idx="1"/>
          </p:nvPr>
        </p:nvSpPr>
        <p:spPr/>
        <p:txBody>
          <a:bodyPr/>
          <a:lstStyle/>
          <a:p>
            <a:pPr algn="just"/>
            <a:r>
              <a:rPr lang="en-GB" sz="1600" i="0" dirty="0"/>
              <a:t>The aim of the </a:t>
            </a:r>
            <a:r>
              <a:rPr lang="en-GB" sz="1600" b="1" i="0" dirty="0"/>
              <a:t>Circular Plastics Alliance</a:t>
            </a:r>
            <a:r>
              <a:rPr lang="en-GB" sz="1600" i="0" dirty="0"/>
              <a:t>, is to improve the economics and quality of plastics recycling in Europe. The Alliance will in particular strengthen the match between supply and demand for recycled plastics which is identified as a key obstacle to a well-functioning EU market of recycled plastics. </a:t>
            </a:r>
          </a:p>
          <a:p>
            <a:pPr algn="just"/>
            <a:r>
              <a:rPr lang="en-GB" sz="1600" i="0" dirty="0"/>
              <a:t>The Circular Plastics Alliance will </a:t>
            </a:r>
            <a:r>
              <a:rPr lang="en-GB" sz="1600" b="1" i="0" dirty="0"/>
              <a:t>help achieving the target </a:t>
            </a:r>
            <a:r>
              <a:rPr lang="en-GB" sz="1600" i="0" dirty="0"/>
              <a:t>of at least 10 million tons of recycled plastics finding their way into new products on the EU market by 2025 as set in the European Strategy for Plastics.</a:t>
            </a:r>
          </a:p>
          <a:p>
            <a:pPr algn="just"/>
            <a:r>
              <a:rPr lang="en-IE" sz="1600" i="0" dirty="0"/>
              <a:t>In the course of 2019 the Alliance will come up with Roadmap on implementation.</a:t>
            </a:r>
          </a:p>
          <a:p>
            <a:pPr algn="just"/>
            <a:r>
              <a:rPr lang="en-IE" sz="1600" i="0" dirty="0"/>
              <a:t>The Alliance will also monitor the delivery of the pledges and set up a common monitoring system. </a:t>
            </a:r>
            <a:endParaRPr lang="en-GB" sz="1600" i="0" dirty="0"/>
          </a:p>
          <a:p>
            <a:endParaRPr lang="en-GB" dirty="0"/>
          </a:p>
        </p:txBody>
      </p:sp>
    </p:spTree>
    <p:extLst>
      <p:ext uri="{BB962C8B-B14F-4D97-AF65-F5344CB8AC3E}">
        <p14:creationId xmlns:p14="http://schemas.microsoft.com/office/powerpoint/2010/main" val="158172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772817"/>
            <a:ext cx="6912768" cy="1152128"/>
          </a:xfrm>
        </p:spPr>
        <p:txBody>
          <a:bodyPr/>
          <a:lstStyle/>
          <a:p>
            <a:pPr algn="ctr"/>
            <a:r>
              <a:rPr lang="fr-BE" sz="1800" dirty="0"/>
              <a:t>EU' </a:t>
            </a:r>
            <a:r>
              <a:rPr lang="fr-BE" sz="1800" dirty="0" err="1"/>
              <a:t>Circular</a:t>
            </a:r>
            <a:r>
              <a:rPr lang="fr-BE" sz="1800" dirty="0"/>
              <a:t> </a:t>
            </a:r>
            <a:r>
              <a:rPr lang="fr-BE" sz="1800" dirty="0" err="1"/>
              <a:t>Economy</a:t>
            </a:r>
            <a:r>
              <a:rPr lang="fr-BE" sz="1800" dirty="0"/>
              <a:t> Package</a:t>
            </a:r>
            <a:endParaRPr lang="en-GB" sz="1800" dirty="0"/>
          </a:p>
        </p:txBody>
      </p:sp>
      <p:sp>
        <p:nvSpPr>
          <p:cNvPr id="3" name="Subtitle 2"/>
          <p:cNvSpPr>
            <a:spLocks noGrp="1"/>
          </p:cNvSpPr>
          <p:nvPr>
            <p:ph type="subTitle" idx="1"/>
          </p:nvPr>
        </p:nvSpPr>
        <p:spPr>
          <a:xfrm>
            <a:off x="251520" y="3068960"/>
            <a:ext cx="8532440" cy="2376165"/>
          </a:xfrm>
        </p:spPr>
        <p:txBody>
          <a:bodyPr/>
          <a:lstStyle/>
          <a:p>
            <a:pPr marL="285750" indent="-285750">
              <a:buFont typeface="Arial" panose="020B0604020202020204" pitchFamily="34" charset="0"/>
              <a:buChar char="•"/>
            </a:pPr>
            <a:r>
              <a:rPr lang="fr-BE" sz="1800" dirty="0"/>
              <a:t>The Package </a:t>
            </a:r>
            <a:r>
              <a:rPr lang="fr-BE" sz="1800" dirty="0" err="1"/>
              <a:t>adopted</a:t>
            </a:r>
            <a:r>
              <a:rPr lang="fr-BE" sz="1800" dirty="0"/>
              <a:t> on 2 </a:t>
            </a:r>
            <a:r>
              <a:rPr lang="fr-BE" sz="1800" dirty="0" err="1"/>
              <a:t>December</a:t>
            </a:r>
            <a:r>
              <a:rPr lang="fr-BE" sz="1800" dirty="0"/>
              <a:t> 2015 – timing </a:t>
            </a:r>
            <a:r>
              <a:rPr lang="fr-BE" sz="1800" dirty="0" err="1"/>
              <a:t>is</a:t>
            </a:r>
            <a:r>
              <a:rPr lang="fr-BE" sz="1800" dirty="0"/>
              <a:t> not an incident</a:t>
            </a:r>
          </a:p>
          <a:p>
            <a:pPr marL="285750" indent="-285750" algn="just">
              <a:buFont typeface="Arial" panose="020B0604020202020204" pitchFamily="34" charset="0"/>
              <a:buChar char="•"/>
            </a:pPr>
            <a:r>
              <a:rPr lang="fr-BE" sz="1800" dirty="0"/>
              <a:t>Positive and </a:t>
            </a:r>
            <a:r>
              <a:rPr lang="fr-BE" sz="1800" dirty="0" err="1"/>
              <a:t>clear</a:t>
            </a:r>
            <a:r>
              <a:rPr lang="fr-BE" sz="1800" dirty="0"/>
              <a:t> signal to </a:t>
            </a:r>
            <a:r>
              <a:rPr lang="fr-BE" sz="1800" dirty="0" err="1"/>
              <a:t>partners</a:t>
            </a:r>
            <a:r>
              <a:rPr lang="fr-BE" sz="1800" dirty="0"/>
              <a:t> but </a:t>
            </a:r>
            <a:r>
              <a:rPr lang="fr-BE" sz="1800" dirty="0" err="1"/>
              <a:t>also</a:t>
            </a:r>
            <a:r>
              <a:rPr lang="fr-BE" sz="1800" dirty="0"/>
              <a:t> for </a:t>
            </a:r>
            <a:r>
              <a:rPr lang="fr-BE" sz="1800" dirty="0" err="1"/>
              <a:t>investors</a:t>
            </a:r>
            <a:r>
              <a:rPr lang="fr-BE" sz="1800" dirty="0"/>
              <a:t> – Europe </a:t>
            </a:r>
            <a:r>
              <a:rPr lang="fr-BE" sz="1800" dirty="0" err="1"/>
              <a:t>is</a:t>
            </a:r>
            <a:r>
              <a:rPr lang="fr-BE" sz="1800" dirty="0"/>
              <a:t> the best place to </a:t>
            </a:r>
            <a:r>
              <a:rPr lang="fr-BE" sz="1800" dirty="0" err="1"/>
              <a:t>grow</a:t>
            </a:r>
            <a:r>
              <a:rPr lang="fr-BE" sz="1800" dirty="0"/>
              <a:t> a </a:t>
            </a:r>
            <a:r>
              <a:rPr lang="fr-BE" sz="1800" dirty="0" err="1"/>
              <a:t>sustainable</a:t>
            </a:r>
            <a:r>
              <a:rPr lang="fr-BE" sz="1800" dirty="0"/>
              <a:t> and </a:t>
            </a:r>
            <a:r>
              <a:rPr lang="fr-BE" sz="1800" dirty="0" err="1"/>
              <a:t>environmentally-friendly</a:t>
            </a:r>
            <a:r>
              <a:rPr lang="fr-BE" sz="1800" dirty="0"/>
              <a:t> business</a:t>
            </a:r>
          </a:p>
          <a:p>
            <a:pPr marL="285750" indent="-285750" algn="just">
              <a:buFont typeface="Arial" panose="020B0604020202020204" pitchFamily="34" charset="0"/>
              <a:buChar char="•"/>
            </a:pPr>
            <a:r>
              <a:rPr lang="fr-BE" sz="1800" dirty="0" err="1"/>
              <a:t>Aims</a:t>
            </a:r>
            <a:r>
              <a:rPr lang="fr-BE" sz="1800" dirty="0"/>
              <a:t>: transition </a:t>
            </a:r>
            <a:r>
              <a:rPr lang="fr-BE" sz="1800" dirty="0" err="1"/>
              <a:t>towards</a:t>
            </a:r>
            <a:r>
              <a:rPr lang="fr-BE" sz="1800" dirty="0"/>
              <a:t> a </a:t>
            </a:r>
            <a:r>
              <a:rPr lang="fr-BE" sz="1800" dirty="0" err="1"/>
              <a:t>circular</a:t>
            </a:r>
            <a:r>
              <a:rPr lang="fr-BE" sz="1800" dirty="0"/>
              <a:t> </a:t>
            </a:r>
            <a:r>
              <a:rPr lang="fr-BE" sz="1800" dirty="0" err="1"/>
              <a:t>economy</a:t>
            </a:r>
            <a:r>
              <a:rPr lang="fr-BE" sz="1800" dirty="0"/>
              <a:t> to </a:t>
            </a:r>
            <a:r>
              <a:rPr lang="fr-BE" sz="1800" dirty="0" err="1"/>
              <a:t>boost</a:t>
            </a:r>
            <a:r>
              <a:rPr lang="fr-BE" sz="1800" dirty="0"/>
              <a:t> global </a:t>
            </a:r>
            <a:r>
              <a:rPr lang="fr-BE" sz="1800" dirty="0" err="1"/>
              <a:t>competitiveness</a:t>
            </a:r>
            <a:r>
              <a:rPr lang="fr-BE" sz="1800" dirty="0"/>
              <a:t>, </a:t>
            </a:r>
            <a:r>
              <a:rPr lang="fr-BE" sz="1800" dirty="0" err="1"/>
              <a:t>foster</a:t>
            </a:r>
            <a:r>
              <a:rPr lang="fr-BE" sz="1800" dirty="0"/>
              <a:t> </a:t>
            </a:r>
            <a:r>
              <a:rPr lang="fr-BE" sz="1800" dirty="0" err="1"/>
              <a:t>sustainable</a:t>
            </a:r>
            <a:r>
              <a:rPr lang="fr-BE" sz="1800" dirty="0"/>
              <a:t> </a:t>
            </a:r>
            <a:r>
              <a:rPr lang="fr-BE" sz="1800" dirty="0" err="1"/>
              <a:t>economic</a:t>
            </a:r>
            <a:r>
              <a:rPr lang="fr-BE" sz="1800" dirty="0"/>
              <a:t> </a:t>
            </a:r>
            <a:r>
              <a:rPr lang="fr-BE" sz="1800" dirty="0" err="1"/>
              <a:t>growth</a:t>
            </a:r>
            <a:r>
              <a:rPr lang="fr-BE" sz="1800" dirty="0"/>
              <a:t> and </a:t>
            </a:r>
            <a:r>
              <a:rPr lang="fr-BE" sz="1800" dirty="0" err="1"/>
              <a:t>generate</a:t>
            </a:r>
            <a:r>
              <a:rPr lang="fr-BE" sz="1800" dirty="0"/>
              <a:t> new jobs and to </a:t>
            </a:r>
            <a:r>
              <a:rPr lang="fr-BE" sz="1800" dirty="0" err="1"/>
              <a:t>enhance</a:t>
            </a:r>
            <a:r>
              <a:rPr lang="fr-BE" sz="1800" dirty="0"/>
              <a:t> more </a:t>
            </a:r>
            <a:r>
              <a:rPr lang="fr-BE" sz="1800" dirty="0" err="1"/>
              <a:t>innovative</a:t>
            </a:r>
            <a:r>
              <a:rPr lang="fr-BE" sz="1800" dirty="0"/>
              <a:t> </a:t>
            </a:r>
            <a:r>
              <a:rPr lang="fr-BE" sz="1800" dirty="0" err="1"/>
              <a:t>ways</a:t>
            </a:r>
            <a:r>
              <a:rPr lang="fr-BE" sz="1800" dirty="0"/>
              <a:t> of </a:t>
            </a:r>
            <a:r>
              <a:rPr lang="fr-BE" sz="1800" dirty="0" err="1"/>
              <a:t>producing</a:t>
            </a:r>
            <a:r>
              <a:rPr lang="fr-BE" sz="1800" dirty="0"/>
              <a:t> and </a:t>
            </a:r>
            <a:r>
              <a:rPr lang="fr-BE" sz="1800" dirty="0" err="1"/>
              <a:t>consuming</a:t>
            </a:r>
            <a:endParaRPr lang="fr-BE" sz="1800" dirty="0"/>
          </a:p>
          <a:p>
            <a:pPr marL="285750" indent="-285750" algn="just">
              <a:buFont typeface="Arial" panose="020B0604020202020204" pitchFamily="34" charset="0"/>
              <a:buChar char="•"/>
            </a:pPr>
            <a:r>
              <a:rPr lang="fr-BE" sz="1800" dirty="0"/>
              <a:t>"</a:t>
            </a:r>
            <a:r>
              <a:rPr lang="fr-BE" sz="1800" dirty="0" err="1"/>
              <a:t>It's</a:t>
            </a:r>
            <a:r>
              <a:rPr lang="fr-BE" sz="1800" dirty="0"/>
              <a:t> the </a:t>
            </a:r>
            <a:r>
              <a:rPr lang="fr-BE" sz="1800" dirty="0" err="1"/>
              <a:t>economy</a:t>
            </a:r>
            <a:r>
              <a:rPr lang="fr-BE" sz="1800" dirty="0"/>
              <a:t>, </a:t>
            </a:r>
            <a:r>
              <a:rPr lang="fr-BE" sz="1800" dirty="0" err="1"/>
              <a:t>stupid</a:t>
            </a:r>
            <a:r>
              <a:rPr lang="fr-BE" sz="1800" dirty="0"/>
              <a:t>"</a:t>
            </a:r>
            <a:endParaRPr lang="en-GB" sz="1800" dirty="0"/>
          </a:p>
        </p:txBody>
      </p:sp>
    </p:spTree>
    <p:extLst>
      <p:ext uri="{BB962C8B-B14F-4D97-AF65-F5344CB8AC3E}">
        <p14:creationId xmlns:p14="http://schemas.microsoft.com/office/powerpoint/2010/main" val="321584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1800" dirty="0" err="1"/>
              <a:t>Circular</a:t>
            </a:r>
            <a:r>
              <a:rPr lang="fr-BE" sz="1800" dirty="0"/>
              <a:t> Plastic Alliance (2)</a:t>
            </a:r>
            <a:endParaRPr lang="en-GB" sz="1800" dirty="0"/>
          </a:p>
        </p:txBody>
      </p:sp>
      <p:sp>
        <p:nvSpPr>
          <p:cNvPr id="3" name="Content Placeholder 2"/>
          <p:cNvSpPr>
            <a:spLocks noGrp="1"/>
          </p:cNvSpPr>
          <p:nvPr>
            <p:ph idx="1"/>
          </p:nvPr>
        </p:nvSpPr>
        <p:spPr/>
        <p:txBody>
          <a:bodyPr/>
          <a:lstStyle/>
          <a:p>
            <a:pPr algn="just">
              <a:buFontTx/>
              <a:buChar char="-"/>
            </a:pPr>
            <a:r>
              <a:rPr lang="fr-BE" sz="1800" i="0" dirty="0"/>
              <a:t>The Alliance </a:t>
            </a:r>
            <a:r>
              <a:rPr lang="fr-BE" sz="1800" i="0" dirty="0" err="1"/>
              <a:t>was</a:t>
            </a:r>
            <a:r>
              <a:rPr lang="fr-BE" sz="1800" i="0" dirty="0"/>
              <a:t> </a:t>
            </a:r>
            <a:r>
              <a:rPr lang="fr-BE" sz="1800" i="0" dirty="0" err="1"/>
              <a:t>launched</a:t>
            </a:r>
            <a:r>
              <a:rPr lang="fr-BE" sz="1800" i="0" dirty="0"/>
              <a:t> in </a:t>
            </a:r>
            <a:r>
              <a:rPr lang="fr-BE" sz="1800" i="0" dirty="0" err="1"/>
              <a:t>December</a:t>
            </a:r>
            <a:r>
              <a:rPr lang="fr-BE" sz="1800" i="0" dirty="0"/>
              <a:t> 2018 </a:t>
            </a:r>
            <a:r>
              <a:rPr lang="fr-BE" sz="1800" i="0" dirty="0" err="1"/>
              <a:t>with</a:t>
            </a:r>
            <a:r>
              <a:rPr lang="fr-BE" sz="1800" i="0" dirty="0"/>
              <a:t> key </a:t>
            </a:r>
            <a:r>
              <a:rPr lang="fr-BE" sz="1800" i="0" dirty="0" err="1"/>
              <a:t>industry</a:t>
            </a:r>
            <a:r>
              <a:rPr lang="fr-BE" sz="1800" i="0" dirty="0"/>
              <a:t> </a:t>
            </a:r>
            <a:r>
              <a:rPr lang="fr-BE" sz="1800" i="0" dirty="0" err="1"/>
              <a:t>stakeholders</a:t>
            </a:r>
            <a:r>
              <a:rPr lang="fr-BE" sz="1800" i="0" dirty="0"/>
              <a:t> </a:t>
            </a:r>
            <a:r>
              <a:rPr lang="fr-BE" sz="1800" i="0" dirty="0" err="1"/>
              <a:t>covering</a:t>
            </a:r>
            <a:r>
              <a:rPr lang="fr-BE" sz="1800" i="0" dirty="0"/>
              <a:t> the full plastic value </a:t>
            </a:r>
            <a:r>
              <a:rPr lang="fr-BE" sz="1800" i="0" dirty="0" err="1"/>
              <a:t>chain</a:t>
            </a:r>
            <a:r>
              <a:rPr lang="fr-BE" sz="1800" i="0" dirty="0"/>
              <a:t> to </a:t>
            </a:r>
            <a:r>
              <a:rPr lang="fr-BE" sz="1800" i="0" dirty="0" err="1"/>
              <a:t>reduce</a:t>
            </a:r>
            <a:r>
              <a:rPr lang="fr-BE" sz="1800" i="0" dirty="0"/>
              <a:t> </a:t>
            </a:r>
            <a:r>
              <a:rPr lang="fr-BE" sz="1800" i="0" dirty="0" err="1"/>
              <a:t>litter</a:t>
            </a:r>
            <a:r>
              <a:rPr lang="fr-BE" sz="1800" i="0" dirty="0"/>
              <a:t> and to </a:t>
            </a:r>
            <a:r>
              <a:rPr lang="fr-BE" sz="1800" i="0" dirty="0" err="1"/>
              <a:t>increase</a:t>
            </a:r>
            <a:r>
              <a:rPr lang="fr-BE" sz="1800" i="0" dirty="0"/>
              <a:t> the </a:t>
            </a:r>
            <a:r>
              <a:rPr lang="fr-BE" sz="1800" i="0" dirty="0" err="1"/>
              <a:t>share</a:t>
            </a:r>
            <a:r>
              <a:rPr lang="fr-BE" sz="1800" i="0" dirty="0"/>
              <a:t> if </a:t>
            </a:r>
            <a:r>
              <a:rPr lang="fr-BE" sz="1800" i="0" dirty="0" err="1"/>
              <a:t>recycled</a:t>
            </a:r>
            <a:r>
              <a:rPr lang="fr-BE" sz="1800" i="0" dirty="0"/>
              <a:t> plastic</a:t>
            </a:r>
          </a:p>
          <a:p>
            <a:pPr algn="just">
              <a:buFontTx/>
              <a:buChar char="-"/>
            </a:pPr>
            <a:r>
              <a:rPr lang="fr-BE" sz="1800" i="0" dirty="0"/>
              <a:t>This Platform </a:t>
            </a:r>
            <a:r>
              <a:rPr lang="fr-BE" sz="1800" i="0" dirty="0" err="1"/>
              <a:t>is</a:t>
            </a:r>
            <a:r>
              <a:rPr lang="fr-BE" sz="1800" i="0" dirty="0"/>
              <a:t> to encourage </a:t>
            </a:r>
            <a:r>
              <a:rPr lang="fr-BE" sz="1800" i="0" dirty="0" err="1"/>
              <a:t>cooperation</a:t>
            </a:r>
            <a:r>
              <a:rPr lang="fr-BE" sz="1800" i="0" dirty="0"/>
              <a:t> and dialogue </a:t>
            </a:r>
            <a:r>
              <a:rPr lang="fr-BE" sz="1800" i="0" dirty="0" err="1"/>
              <a:t>between</a:t>
            </a:r>
            <a:r>
              <a:rPr lang="fr-BE" sz="1800" i="0" dirty="0"/>
              <a:t> </a:t>
            </a:r>
            <a:r>
              <a:rPr lang="fr-BE" sz="1800" i="0" dirty="0" err="1"/>
              <a:t>market</a:t>
            </a:r>
            <a:r>
              <a:rPr lang="fr-BE" sz="1800" i="0" dirty="0"/>
              <a:t> </a:t>
            </a:r>
            <a:r>
              <a:rPr lang="fr-BE" sz="1800" i="0" dirty="0" err="1"/>
              <a:t>operators</a:t>
            </a:r>
            <a:r>
              <a:rPr lang="fr-BE" sz="1800" i="0" dirty="0"/>
              <a:t> </a:t>
            </a:r>
            <a:r>
              <a:rPr lang="fr-BE" sz="1800" i="0" dirty="0" err="1"/>
              <a:t>both</a:t>
            </a:r>
            <a:r>
              <a:rPr lang="fr-BE" sz="1800" i="0" dirty="0"/>
              <a:t> on </a:t>
            </a:r>
            <a:r>
              <a:rPr lang="fr-BE" sz="1800" i="0" dirty="0" err="1"/>
              <a:t>supply</a:t>
            </a:r>
            <a:r>
              <a:rPr lang="fr-BE" sz="1800" i="0" dirty="0"/>
              <a:t> and </a:t>
            </a:r>
            <a:r>
              <a:rPr lang="fr-BE" sz="1800" i="0" dirty="0" err="1"/>
              <a:t>demand</a:t>
            </a:r>
            <a:r>
              <a:rPr lang="fr-BE" sz="1800" i="0" dirty="0"/>
              <a:t> </a:t>
            </a:r>
            <a:r>
              <a:rPr lang="fr-BE" sz="1800" i="0" dirty="0" err="1"/>
              <a:t>side</a:t>
            </a:r>
            <a:r>
              <a:rPr lang="fr-BE" sz="1800" i="0" dirty="0"/>
              <a:t> </a:t>
            </a:r>
            <a:r>
              <a:rPr lang="fr-BE" sz="1800" i="0" dirty="0" err="1"/>
              <a:t>covering</a:t>
            </a:r>
            <a:r>
              <a:rPr lang="fr-BE" sz="1800" i="0" dirty="0"/>
              <a:t> </a:t>
            </a:r>
            <a:r>
              <a:rPr lang="fr-BE" sz="1800" i="0" dirty="0" err="1"/>
              <a:t>waste</a:t>
            </a:r>
            <a:r>
              <a:rPr lang="fr-BE" sz="1800" i="0" dirty="0"/>
              <a:t> collectors, </a:t>
            </a:r>
            <a:r>
              <a:rPr lang="fr-BE" sz="1800" i="0" dirty="0" err="1"/>
              <a:t>primary</a:t>
            </a:r>
            <a:r>
              <a:rPr lang="fr-BE" sz="1800" i="0" dirty="0"/>
              <a:t> </a:t>
            </a:r>
            <a:r>
              <a:rPr lang="fr-BE" sz="1800" i="0" dirty="0" err="1"/>
              <a:t>producers</a:t>
            </a:r>
            <a:r>
              <a:rPr lang="fr-BE" sz="1800" i="0" dirty="0"/>
              <a:t>, </a:t>
            </a:r>
            <a:r>
              <a:rPr lang="fr-BE" sz="1800" i="0" dirty="0" err="1"/>
              <a:t>converters</a:t>
            </a:r>
            <a:r>
              <a:rPr lang="fr-BE" sz="1800" i="0" dirty="0"/>
              <a:t>, brand </a:t>
            </a:r>
            <a:r>
              <a:rPr lang="fr-BE" sz="1800" i="0" dirty="0" err="1"/>
              <a:t>owners</a:t>
            </a:r>
            <a:r>
              <a:rPr lang="fr-BE" sz="1800" i="0" dirty="0"/>
              <a:t> and </a:t>
            </a:r>
            <a:r>
              <a:rPr lang="fr-BE" sz="1800" i="0" dirty="0" err="1"/>
              <a:t>retailers</a:t>
            </a:r>
            <a:r>
              <a:rPr lang="fr-BE" sz="1800" i="0" dirty="0"/>
              <a:t> in </a:t>
            </a:r>
            <a:r>
              <a:rPr lang="fr-BE" sz="1800" i="0" dirty="0" err="1"/>
              <a:t>particular</a:t>
            </a:r>
            <a:r>
              <a:rPr lang="fr-BE" sz="1800" i="0" dirty="0"/>
              <a:t> in packaging, construction and </a:t>
            </a:r>
            <a:r>
              <a:rPr lang="fr-BE" sz="1800" i="0" dirty="0" err="1"/>
              <a:t>automotive</a:t>
            </a:r>
            <a:r>
              <a:rPr lang="fr-BE" sz="1800" i="0" dirty="0"/>
              <a:t> </a:t>
            </a:r>
            <a:r>
              <a:rPr lang="fr-BE" sz="1800" i="0" dirty="0" err="1"/>
              <a:t>sectors</a:t>
            </a:r>
            <a:endParaRPr lang="fr-BE" sz="1800" i="0" dirty="0"/>
          </a:p>
          <a:p>
            <a:pPr algn="just">
              <a:buFontTx/>
              <a:buChar char="-"/>
            </a:pPr>
            <a:r>
              <a:rPr lang="fr-BE" sz="1800" i="0" dirty="0"/>
              <a:t>Main </a:t>
            </a:r>
            <a:r>
              <a:rPr lang="fr-BE" sz="1800" i="0" dirty="0" err="1"/>
              <a:t>operational</a:t>
            </a:r>
            <a:r>
              <a:rPr lang="fr-BE" sz="1800" i="0" dirty="0"/>
              <a:t> objectives:</a:t>
            </a:r>
          </a:p>
          <a:p>
            <a:pPr algn="just">
              <a:buFontTx/>
              <a:buChar char="-"/>
            </a:pPr>
            <a:r>
              <a:rPr lang="fr-BE" sz="1800" i="0" dirty="0"/>
              <a:t>- </a:t>
            </a:r>
            <a:r>
              <a:rPr lang="fr-BE" sz="1800" i="0" dirty="0" err="1"/>
              <a:t>Fostering</a:t>
            </a:r>
            <a:r>
              <a:rPr lang="fr-BE" sz="1800" i="0" dirty="0"/>
              <a:t> </a:t>
            </a:r>
            <a:r>
              <a:rPr lang="fr-BE" sz="1800" i="0" dirty="0" err="1"/>
              <a:t>coordinated</a:t>
            </a:r>
            <a:r>
              <a:rPr lang="fr-BE" sz="1800" i="0" dirty="0"/>
              <a:t> actions and </a:t>
            </a:r>
            <a:r>
              <a:rPr lang="fr-BE" sz="1800" i="0" dirty="0" err="1"/>
              <a:t>investments</a:t>
            </a:r>
            <a:r>
              <a:rPr lang="fr-BE" sz="1800" i="0" dirty="0"/>
              <a:t> by </a:t>
            </a:r>
            <a:r>
              <a:rPr lang="fr-BE" sz="1800" i="0" dirty="0" err="1"/>
              <a:t>stakeholders</a:t>
            </a:r>
            <a:endParaRPr lang="fr-BE" sz="1800" i="0" dirty="0"/>
          </a:p>
          <a:p>
            <a:pPr algn="just">
              <a:buFontTx/>
              <a:buChar char="-"/>
            </a:pPr>
            <a:r>
              <a:rPr lang="fr-BE" sz="1800" i="0" dirty="0"/>
              <a:t>- </a:t>
            </a:r>
            <a:r>
              <a:rPr lang="fr-BE" sz="1800" i="0" dirty="0" err="1"/>
              <a:t>Reporting</a:t>
            </a:r>
            <a:r>
              <a:rPr lang="fr-BE" sz="1800" i="0" dirty="0"/>
              <a:t> on obstacles </a:t>
            </a:r>
            <a:r>
              <a:rPr lang="fr-BE" sz="1800" i="0" dirty="0" err="1"/>
              <a:t>which</a:t>
            </a:r>
            <a:r>
              <a:rPr lang="fr-BE" sz="1800" i="0" dirty="0"/>
              <a:t> </a:t>
            </a:r>
            <a:r>
              <a:rPr lang="fr-BE" sz="1800" i="0" dirty="0" err="1"/>
              <a:t>may</a:t>
            </a:r>
            <a:r>
              <a:rPr lang="fr-BE" sz="1800" i="0" dirty="0"/>
              <a:t> </a:t>
            </a:r>
            <a:r>
              <a:rPr lang="fr-BE" sz="1800" i="0" dirty="0" err="1"/>
              <a:t>hamper</a:t>
            </a:r>
            <a:r>
              <a:rPr lang="fr-BE" sz="1800" i="0" dirty="0"/>
              <a:t> efforts</a:t>
            </a:r>
          </a:p>
          <a:p>
            <a:pPr algn="just">
              <a:buFontTx/>
              <a:buChar char="-"/>
            </a:pPr>
            <a:r>
              <a:rPr lang="fr-BE" sz="1800" i="0" dirty="0"/>
              <a:t>- Monitoring </a:t>
            </a:r>
            <a:r>
              <a:rPr lang="fr-BE" sz="1800" i="0" dirty="0" err="1"/>
              <a:t>progress</a:t>
            </a:r>
            <a:r>
              <a:rPr lang="fr-BE" sz="1800" i="0" dirty="0"/>
              <a:t> made and </a:t>
            </a:r>
            <a:r>
              <a:rPr lang="fr-BE" sz="1800" i="0" dirty="0" err="1"/>
              <a:t>identifying</a:t>
            </a:r>
            <a:r>
              <a:rPr lang="fr-BE" sz="1800" i="0" dirty="0"/>
              <a:t> gaps.</a:t>
            </a:r>
          </a:p>
          <a:p>
            <a:pPr algn="just">
              <a:buFontTx/>
              <a:buChar char="-"/>
            </a:pPr>
            <a:endParaRPr lang="fr-BE" sz="1800" i="0" dirty="0"/>
          </a:p>
          <a:p>
            <a:pPr algn="just">
              <a:buFontTx/>
              <a:buChar char="-"/>
            </a:pPr>
            <a:endParaRPr lang="fr-BE" sz="1800" i="0" dirty="0"/>
          </a:p>
          <a:p>
            <a:pPr algn="just">
              <a:buFontTx/>
              <a:buChar char="-"/>
            </a:pPr>
            <a:endParaRPr lang="en-GB" sz="1800" dirty="0"/>
          </a:p>
        </p:txBody>
      </p:sp>
    </p:spTree>
    <p:extLst>
      <p:ext uri="{BB962C8B-B14F-4D97-AF65-F5344CB8AC3E}">
        <p14:creationId xmlns:p14="http://schemas.microsoft.com/office/powerpoint/2010/main" val="91354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1800" dirty="0"/>
              <a:t>Few </a:t>
            </a:r>
            <a:r>
              <a:rPr lang="fr-BE" sz="1800" dirty="0" err="1"/>
              <a:t>Preliminary</a:t>
            </a:r>
            <a:r>
              <a:rPr lang="fr-BE" sz="1800" dirty="0"/>
              <a:t> Conclusions</a:t>
            </a:r>
            <a:endParaRPr lang="en-GB" sz="1800" dirty="0"/>
          </a:p>
        </p:txBody>
      </p:sp>
      <p:sp>
        <p:nvSpPr>
          <p:cNvPr id="3" name="Content Placeholder 2"/>
          <p:cNvSpPr>
            <a:spLocks noGrp="1"/>
          </p:cNvSpPr>
          <p:nvPr>
            <p:ph idx="1"/>
          </p:nvPr>
        </p:nvSpPr>
        <p:spPr/>
        <p:txBody>
          <a:bodyPr/>
          <a:lstStyle/>
          <a:p>
            <a:pPr marL="0" indent="0" algn="just">
              <a:buNone/>
            </a:pPr>
            <a:r>
              <a:rPr lang="fr-BE" sz="1800" dirty="0"/>
              <a:t>- </a:t>
            </a:r>
            <a:r>
              <a:rPr lang="en-GB" sz="1800" i="0" dirty="0"/>
              <a:t>The overall Strategic Framework is best to start with</a:t>
            </a:r>
          </a:p>
          <a:p>
            <a:pPr marL="0" indent="0" algn="just">
              <a:buNone/>
            </a:pPr>
            <a:r>
              <a:rPr lang="fr-BE" sz="1800" i="0" dirty="0"/>
              <a:t>- </a:t>
            </a:r>
            <a:r>
              <a:rPr lang="fr-BE" sz="1800" i="0" dirty="0" err="1"/>
              <a:t>Clear</a:t>
            </a:r>
            <a:r>
              <a:rPr lang="fr-BE" sz="1800" i="0" dirty="0"/>
              <a:t> </a:t>
            </a:r>
            <a:r>
              <a:rPr lang="fr-BE" sz="1800" i="0" dirty="0" err="1"/>
              <a:t>rules</a:t>
            </a:r>
            <a:r>
              <a:rPr lang="fr-BE" sz="1800" i="0" dirty="0"/>
              <a:t> on </a:t>
            </a:r>
            <a:r>
              <a:rPr lang="fr-BE" sz="1800" i="0" dirty="0" err="1"/>
              <a:t>individual</a:t>
            </a:r>
            <a:r>
              <a:rPr lang="fr-BE" sz="1800" i="0" dirty="0"/>
              <a:t> </a:t>
            </a:r>
            <a:r>
              <a:rPr lang="fr-BE" sz="1800" i="0" dirty="0" err="1"/>
              <a:t>sectors</a:t>
            </a:r>
            <a:r>
              <a:rPr lang="fr-BE" sz="1800" i="0" dirty="0"/>
              <a:t> (plastic, construction/</a:t>
            </a:r>
            <a:r>
              <a:rPr lang="fr-BE" sz="1800" i="0" dirty="0" err="1"/>
              <a:t>energy</a:t>
            </a:r>
            <a:r>
              <a:rPr lang="fr-BE" sz="1800" i="0" dirty="0"/>
              <a:t>)    </a:t>
            </a:r>
            <a:r>
              <a:rPr lang="fr-BE" sz="1800" i="0" dirty="0" err="1"/>
              <a:t>should</a:t>
            </a:r>
            <a:r>
              <a:rPr lang="fr-BE" sz="1800" i="0" dirty="0"/>
              <a:t> </a:t>
            </a:r>
            <a:r>
              <a:rPr lang="fr-BE" sz="1800" i="0" dirty="0" err="1"/>
              <a:t>follow</a:t>
            </a:r>
            <a:r>
              <a:rPr lang="fr-BE" sz="1800" i="0" dirty="0"/>
              <a:t> to </a:t>
            </a:r>
            <a:r>
              <a:rPr lang="fr-BE" sz="1800" i="0" dirty="0" err="1"/>
              <a:t>mobilize</a:t>
            </a:r>
            <a:r>
              <a:rPr lang="fr-BE" sz="1800" i="0" dirty="0"/>
              <a:t> </a:t>
            </a:r>
            <a:r>
              <a:rPr lang="fr-BE" sz="1800" i="0" dirty="0" err="1"/>
              <a:t>targeted</a:t>
            </a:r>
            <a:r>
              <a:rPr lang="fr-BE" sz="1800" i="0" dirty="0"/>
              <a:t> efforts</a:t>
            </a:r>
          </a:p>
          <a:p>
            <a:pPr marL="0" indent="0" algn="just">
              <a:buNone/>
            </a:pPr>
            <a:r>
              <a:rPr lang="fr-BE" sz="1800" i="0" dirty="0"/>
              <a:t>- </a:t>
            </a:r>
            <a:r>
              <a:rPr lang="fr-BE" sz="1800" i="0" dirty="0" err="1"/>
              <a:t>Create</a:t>
            </a:r>
            <a:r>
              <a:rPr lang="fr-BE" sz="1800" i="0" dirty="0"/>
              <a:t> </a:t>
            </a:r>
            <a:r>
              <a:rPr lang="fr-BE" sz="1800" i="0" dirty="0" err="1"/>
              <a:t>economically</a:t>
            </a:r>
            <a:r>
              <a:rPr lang="fr-BE" sz="1800" i="0" dirty="0"/>
              <a:t> attractive conditions </a:t>
            </a:r>
            <a:r>
              <a:rPr lang="fr-BE" sz="1800" i="0" dirty="0" err="1"/>
              <a:t>is</a:t>
            </a:r>
            <a:r>
              <a:rPr lang="fr-BE" sz="1800" i="0" dirty="0"/>
              <a:t> essential</a:t>
            </a:r>
          </a:p>
          <a:p>
            <a:pPr marL="0" indent="0" algn="just">
              <a:buNone/>
            </a:pPr>
            <a:r>
              <a:rPr lang="fr-BE" sz="1800" i="0" dirty="0"/>
              <a:t>- But </a:t>
            </a:r>
            <a:r>
              <a:rPr lang="fr-BE" sz="1800" i="0" dirty="0" err="1"/>
              <a:t>regulatory</a:t>
            </a:r>
            <a:r>
              <a:rPr lang="fr-BE" sz="1800" i="0" dirty="0"/>
              <a:t> pressure on </a:t>
            </a:r>
            <a:r>
              <a:rPr lang="fr-BE" sz="1800" i="0" dirty="0" err="1"/>
              <a:t>operators</a:t>
            </a:r>
            <a:r>
              <a:rPr lang="fr-BE" sz="1800" i="0" dirty="0"/>
              <a:t> </a:t>
            </a:r>
            <a:r>
              <a:rPr lang="fr-BE" sz="1800" i="0" dirty="0" err="1"/>
              <a:t>is</a:t>
            </a:r>
            <a:r>
              <a:rPr lang="fr-BE" sz="1800" i="0" dirty="0"/>
              <a:t> </a:t>
            </a:r>
            <a:r>
              <a:rPr lang="fr-BE" sz="1800" i="0" dirty="0" err="1"/>
              <a:t>equally</a:t>
            </a:r>
            <a:r>
              <a:rPr lang="fr-BE" sz="1800" i="0" dirty="0"/>
              <a:t> important</a:t>
            </a:r>
          </a:p>
          <a:p>
            <a:pPr marL="0" indent="0" algn="just">
              <a:buNone/>
            </a:pPr>
            <a:r>
              <a:rPr lang="fr-BE" sz="1800" i="0" dirty="0"/>
              <a:t>- </a:t>
            </a:r>
            <a:r>
              <a:rPr lang="fr-BE" sz="1800" i="0" dirty="0" err="1"/>
              <a:t>Creating</a:t>
            </a:r>
            <a:r>
              <a:rPr lang="fr-BE" sz="1800" i="0" dirty="0"/>
              <a:t> a </a:t>
            </a:r>
            <a:r>
              <a:rPr lang="fr-BE" sz="1800" i="0" dirty="0" err="1"/>
              <a:t>comprehensive</a:t>
            </a:r>
            <a:r>
              <a:rPr lang="fr-BE" sz="1800" i="0" dirty="0"/>
              <a:t> </a:t>
            </a:r>
            <a:r>
              <a:rPr lang="fr-BE" sz="1800" i="0" dirty="0" err="1"/>
              <a:t>platforms</a:t>
            </a:r>
            <a:r>
              <a:rPr lang="fr-BE" sz="1800" i="0" dirty="0"/>
              <a:t> ("Alliance") for </a:t>
            </a:r>
            <a:r>
              <a:rPr lang="fr-BE" sz="1800" i="0" dirty="0" err="1"/>
              <a:t>stakeholders</a:t>
            </a:r>
            <a:endParaRPr lang="fr-BE" sz="1800" i="0" dirty="0"/>
          </a:p>
          <a:p>
            <a:pPr marL="0" indent="0" algn="just">
              <a:buNone/>
            </a:pPr>
            <a:r>
              <a:rPr lang="fr-BE" sz="1800" i="0" dirty="0"/>
              <a:t>- </a:t>
            </a:r>
            <a:r>
              <a:rPr lang="fr-BE" sz="1800" i="0" dirty="0" err="1"/>
              <a:t>Reaching</a:t>
            </a:r>
            <a:r>
              <a:rPr lang="fr-BE" sz="1800" i="0" dirty="0"/>
              <a:t> out, </a:t>
            </a:r>
            <a:r>
              <a:rPr lang="fr-BE" sz="1800" i="0" dirty="0" err="1"/>
              <a:t>informing</a:t>
            </a:r>
            <a:r>
              <a:rPr lang="fr-BE" sz="1800" i="0" dirty="0"/>
              <a:t> the </a:t>
            </a:r>
            <a:r>
              <a:rPr lang="fr-BE" sz="1800" i="0" dirty="0" err="1"/>
              <a:t>wider</a:t>
            </a:r>
            <a:r>
              <a:rPr lang="fr-BE" sz="1800" i="0" dirty="0"/>
              <a:t> public </a:t>
            </a:r>
            <a:r>
              <a:rPr lang="fr-BE" sz="1800" i="0" dirty="0" err="1"/>
              <a:t>also</a:t>
            </a:r>
            <a:r>
              <a:rPr lang="fr-BE" sz="1800" i="0" dirty="0"/>
              <a:t> </a:t>
            </a:r>
            <a:r>
              <a:rPr lang="fr-BE" sz="1800" i="0" dirty="0" err="1"/>
              <a:t>necessary</a:t>
            </a:r>
            <a:endParaRPr lang="fr-BE" sz="1800" i="0" dirty="0"/>
          </a:p>
          <a:p>
            <a:pPr marL="0" indent="0" algn="just">
              <a:buNone/>
            </a:pPr>
            <a:r>
              <a:rPr lang="fr-BE" sz="1800" i="0" dirty="0"/>
              <a:t>- International </a:t>
            </a:r>
            <a:r>
              <a:rPr lang="fr-BE" sz="1800" i="0" dirty="0" err="1"/>
              <a:t>cooperation</a:t>
            </a:r>
            <a:r>
              <a:rPr lang="fr-BE" sz="1800" i="0" dirty="0"/>
              <a:t> – sine qua non condition</a:t>
            </a:r>
          </a:p>
          <a:p>
            <a:pPr algn="just">
              <a:buFontTx/>
              <a:buChar char="-"/>
            </a:pPr>
            <a:endParaRPr lang="fr-BE" sz="1800" i="0" dirty="0"/>
          </a:p>
          <a:p>
            <a:pPr algn="ctr">
              <a:buFontTx/>
              <a:buChar char="-"/>
            </a:pPr>
            <a:r>
              <a:rPr lang="fr-BE" sz="1800" b="1" i="0" dirty="0"/>
              <a:t>The EU </a:t>
            </a:r>
            <a:r>
              <a:rPr lang="fr-BE" sz="1800" b="1" i="0" dirty="0" err="1"/>
              <a:t>is</a:t>
            </a:r>
            <a:r>
              <a:rPr lang="fr-BE" sz="1800" b="1" i="0" dirty="0"/>
              <a:t> </a:t>
            </a:r>
            <a:r>
              <a:rPr lang="fr-BE" sz="1800" b="1" i="0" dirty="0" err="1"/>
              <a:t>ready</a:t>
            </a:r>
            <a:r>
              <a:rPr lang="fr-BE" sz="1800" b="1" i="0" dirty="0"/>
              <a:t> to </a:t>
            </a:r>
            <a:r>
              <a:rPr lang="fr-BE" sz="1800" b="1" i="0" dirty="0" err="1"/>
              <a:t>further</a:t>
            </a:r>
            <a:r>
              <a:rPr lang="fr-BE" sz="1800" b="1" i="0" dirty="0"/>
              <a:t> engage</a:t>
            </a:r>
            <a:r>
              <a:rPr lang="fr-BE" sz="1800" i="0" dirty="0"/>
              <a:t>!</a:t>
            </a:r>
          </a:p>
        </p:txBody>
      </p:sp>
    </p:spTree>
    <p:extLst>
      <p:ext uri="{BB962C8B-B14F-4D97-AF65-F5344CB8AC3E}">
        <p14:creationId xmlns:p14="http://schemas.microsoft.com/office/powerpoint/2010/main" val="15572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73"/>
          <a:stretch/>
        </p:blipFill>
        <p:spPr bwMode="auto">
          <a:xfrm>
            <a:off x="0" y="1268760"/>
            <a:ext cx="9144000"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12328" y="5301208"/>
            <a:ext cx="9144000"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184730" y="5325015"/>
            <a:ext cx="8553001" cy="1200329"/>
          </a:xfrm>
          <a:prstGeom prst="rect">
            <a:avLst/>
          </a:prstGeom>
        </p:spPr>
        <p:txBody>
          <a:bodyPr wrap="square">
            <a:spAutoFit/>
          </a:bodyPr>
          <a:lstStyle/>
          <a:p>
            <a:pPr algn="ctr"/>
            <a:r>
              <a:rPr lang="en-GB" sz="1800" i="1" dirty="0">
                <a:solidFill>
                  <a:srgbClr val="FFC000"/>
                </a:solidFill>
                <a:latin typeface="Verdana"/>
              </a:rPr>
              <a:t>Learn more about this Directive, the plastics strategy and the circular economy:</a:t>
            </a:r>
          </a:p>
          <a:p>
            <a:pPr algn="ctr"/>
            <a:endParaRPr lang="en-GB" sz="2000" i="1" dirty="0">
              <a:solidFill>
                <a:srgbClr val="FFC000"/>
              </a:solidFill>
              <a:latin typeface="Verdana"/>
            </a:endParaRPr>
          </a:p>
          <a:p>
            <a:pPr algn="ctr"/>
            <a:r>
              <a:rPr lang="en-GB" sz="1600" i="1" dirty="0">
                <a:solidFill>
                  <a:srgbClr val="FFFFFF"/>
                </a:solidFill>
                <a:latin typeface="Verdana"/>
              </a:rPr>
              <a:t>http://ec.europa.eu/environment/circular-economy/index_en.htm </a:t>
            </a:r>
            <a:endParaRPr lang="en-GB" sz="1600" dirty="0">
              <a:solidFill>
                <a:srgbClr val="FFFFFF"/>
              </a:solidFill>
              <a:latin typeface="Verdana"/>
            </a:endParaRPr>
          </a:p>
        </p:txBody>
      </p:sp>
      <p:pic>
        <p:nvPicPr>
          <p:cNvPr id="9"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268760"/>
            <a:ext cx="7994696" cy="3984856"/>
          </a:xfrm>
          <a:prstGeom prst="rect">
            <a:avLst/>
          </a:prstGeom>
        </p:spPr>
      </p:pic>
    </p:spTree>
    <p:extLst>
      <p:ext uri="{BB962C8B-B14F-4D97-AF65-F5344CB8AC3E}">
        <p14:creationId xmlns:p14="http://schemas.microsoft.com/office/powerpoint/2010/main" val="309516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276872"/>
            <a:ext cx="5040312" cy="790575"/>
          </a:xfrm>
        </p:spPr>
        <p:txBody>
          <a:bodyPr/>
          <a:lstStyle/>
          <a:p>
            <a:pPr algn="ctr"/>
            <a:r>
              <a:rPr lang="fr-BE" sz="1800" dirty="0" err="1"/>
              <a:t>EU's</a:t>
            </a:r>
            <a:r>
              <a:rPr lang="fr-BE" sz="1800" dirty="0"/>
              <a:t> Plastic </a:t>
            </a:r>
            <a:r>
              <a:rPr lang="fr-BE" sz="1800" dirty="0" err="1"/>
              <a:t>Strategy</a:t>
            </a:r>
            <a:r>
              <a:rPr lang="fr-BE" sz="1800" dirty="0"/>
              <a:t> – </a:t>
            </a:r>
            <a:r>
              <a:rPr lang="fr-BE" sz="1800" dirty="0" err="1"/>
              <a:t>adopted</a:t>
            </a:r>
            <a:r>
              <a:rPr lang="fr-BE" sz="1800" dirty="0"/>
              <a:t> by </a:t>
            </a:r>
            <a:r>
              <a:rPr lang="fr-BE" sz="1800" dirty="0" err="1"/>
              <a:t>European</a:t>
            </a:r>
            <a:r>
              <a:rPr lang="fr-BE" sz="1800" dirty="0"/>
              <a:t> </a:t>
            </a:r>
            <a:r>
              <a:rPr lang="fr-BE" sz="1800" dirty="0" err="1"/>
              <a:t>Commision</a:t>
            </a:r>
            <a:r>
              <a:rPr lang="fr-BE" sz="1800" dirty="0"/>
              <a:t> in </a:t>
            </a:r>
            <a:r>
              <a:rPr lang="fr-BE" sz="1800" dirty="0" err="1"/>
              <a:t>January</a:t>
            </a:r>
            <a:r>
              <a:rPr lang="fr-BE" sz="1800" dirty="0"/>
              <a:t> 2018</a:t>
            </a:r>
            <a:endParaRPr lang="en-GB" sz="1800" dirty="0"/>
          </a:p>
        </p:txBody>
      </p:sp>
      <p:sp>
        <p:nvSpPr>
          <p:cNvPr id="3" name="Subtitle 2"/>
          <p:cNvSpPr>
            <a:spLocks noGrp="1"/>
          </p:cNvSpPr>
          <p:nvPr>
            <p:ph type="subTitle" idx="1"/>
          </p:nvPr>
        </p:nvSpPr>
        <p:spPr>
          <a:xfrm>
            <a:off x="611560" y="3356992"/>
            <a:ext cx="8064896" cy="3024336"/>
          </a:xfrm>
        </p:spPr>
        <p:txBody>
          <a:bodyPr/>
          <a:lstStyle/>
          <a:p>
            <a:r>
              <a:rPr lang="fr-BE" sz="1800" dirty="0" err="1"/>
              <a:t>Transforming</a:t>
            </a:r>
            <a:r>
              <a:rPr lang="fr-BE" sz="1800" dirty="0"/>
              <a:t> the </a:t>
            </a:r>
            <a:r>
              <a:rPr lang="fr-BE" sz="1800" dirty="0" err="1"/>
              <a:t>way</a:t>
            </a:r>
            <a:r>
              <a:rPr lang="fr-BE" sz="1800" dirty="0"/>
              <a:t> </a:t>
            </a:r>
            <a:r>
              <a:rPr lang="fr-BE" sz="1800" dirty="0" err="1"/>
              <a:t>products</a:t>
            </a:r>
            <a:r>
              <a:rPr lang="fr-BE" sz="1800" dirty="0"/>
              <a:t> are </a:t>
            </a:r>
            <a:r>
              <a:rPr lang="fr-BE" sz="1800" dirty="0" err="1"/>
              <a:t>designed</a:t>
            </a:r>
            <a:r>
              <a:rPr lang="fr-BE" sz="1800" dirty="0"/>
              <a:t>, </a:t>
            </a:r>
            <a:r>
              <a:rPr lang="fr-BE" sz="1800" dirty="0" err="1"/>
              <a:t>produced</a:t>
            </a:r>
            <a:r>
              <a:rPr lang="fr-BE" sz="1800" dirty="0"/>
              <a:t>, </a:t>
            </a:r>
            <a:r>
              <a:rPr lang="fr-BE" sz="1800" dirty="0" err="1"/>
              <a:t>used</a:t>
            </a:r>
            <a:r>
              <a:rPr lang="fr-BE" sz="1800" dirty="0"/>
              <a:t> and </a:t>
            </a:r>
            <a:r>
              <a:rPr lang="fr-BE" sz="1800" dirty="0" err="1"/>
              <a:t>recycled</a:t>
            </a:r>
            <a:r>
              <a:rPr lang="fr-BE" sz="1800" dirty="0"/>
              <a:t> in the EU, </a:t>
            </a:r>
            <a:r>
              <a:rPr lang="fr-BE" sz="1800" dirty="0" err="1"/>
              <a:t>through</a:t>
            </a:r>
            <a:r>
              <a:rPr lang="fr-BE" sz="1800" dirty="0"/>
              <a:t>:</a:t>
            </a:r>
          </a:p>
          <a:p>
            <a:pPr marL="285750" indent="-285750">
              <a:buFont typeface="Arial" panose="020B0604020202020204" pitchFamily="34" charset="0"/>
              <a:buChar char="•"/>
            </a:pPr>
            <a:r>
              <a:rPr lang="fr-BE" sz="1800" dirty="0" err="1"/>
              <a:t>Making</a:t>
            </a:r>
            <a:r>
              <a:rPr lang="fr-BE" sz="1800" dirty="0"/>
              <a:t> </a:t>
            </a:r>
            <a:r>
              <a:rPr lang="fr-BE" sz="1800" dirty="0" err="1"/>
              <a:t>recycling</a:t>
            </a:r>
            <a:r>
              <a:rPr lang="fr-BE" sz="1800" dirty="0"/>
              <a:t> profitable for business (</a:t>
            </a:r>
            <a:r>
              <a:rPr lang="fr-BE" sz="1800" dirty="0" err="1"/>
              <a:t>e.g</a:t>
            </a:r>
            <a:r>
              <a:rPr lang="fr-BE" sz="1800" dirty="0"/>
              <a:t>. by </a:t>
            </a:r>
            <a:r>
              <a:rPr lang="fr-BE" sz="1800" dirty="0" err="1"/>
              <a:t>means</a:t>
            </a:r>
            <a:r>
              <a:rPr lang="fr-BE" sz="1800" dirty="0"/>
              <a:t> of new packaging </a:t>
            </a:r>
            <a:r>
              <a:rPr lang="fr-BE" sz="1800" dirty="0" err="1"/>
              <a:t>rules</a:t>
            </a:r>
            <a:r>
              <a:rPr lang="fr-BE" sz="1800" dirty="0"/>
              <a:t>, </a:t>
            </a:r>
            <a:r>
              <a:rPr lang="fr-BE" sz="1800" dirty="0" err="1"/>
              <a:t>creating</a:t>
            </a:r>
            <a:r>
              <a:rPr lang="fr-BE" sz="1800" dirty="0"/>
              <a:t> </a:t>
            </a:r>
            <a:r>
              <a:rPr lang="fr-BE" sz="1800" dirty="0" err="1"/>
              <a:t>demand</a:t>
            </a:r>
            <a:r>
              <a:rPr lang="fr-BE" sz="1800" dirty="0"/>
              <a:t> for </a:t>
            </a:r>
            <a:r>
              <a:rPr lang="fr-BE" sz="1800" dirty="0" err="1"/>
              <a:t>recycled</a:t>
            </a:r>
            <a:r>
              <a:rPr lang="fr-BE" sz="1800" dirty="0"/>
              <a:t> plastic etc.)</a:t>
            </a:r>
          </a:p>
          <a:p>
            <a:pPr marL="285750" indent="-285750">
              <a:buFont typeface="Arial" panose="020B0604020202020204" pitchFamily="34" charset="0"/>
              <a:buChar char="•"/>
            </a:pPr>
            <a:r>
              <a:rPr lang="fr-BE" sz="1800" dirty="0" err="1"/>
              <a:t>Curb</a:t>
            </a:r>
            <a:r>
              <a:rPr lang="fr-BE" sz="1800" dirty="0"/>
              <a:t> plastic </a:t>
            </a:r>
            <a:r>
              <a:rPr lang="fr-BE" sz="1800" dirty="0" err="1"/>
              <a:t>waste</a:t>
            </a:r>
            <a:r>
              <a:rPr lang="fr-BE" sz="1800" dirty="0"/>
              <a:t> (</a:t>
            </a:r>
            <a:r>
              <a:rPr lang="fr-BE" sz="1800" dirty="0" err="1"/>
              <a:t>e.g</a:t>
            </a:r>
            <a:r>
              <a:rPr lang="fr-BE" sz="1800" dirty="0"/>
              <a:t>. </a:t>
            </a:r>
            <a:r>
              <a:rPr lang="fr-BE" sz="1800" dirty="0" err="1"/>
              <a:t>rules</a:t>
            </a:r>
            <a:r>
              <a:rPr lang="fr-BE" sz="1800" dirty="0"/>
              <a:t> on single-use plastic etc.)</a:t>
            </a:r>
          </a:p>
          <a:p>
            <a:pPr marL="285750" indent="-285750">
              <a:buFont typeface="Arial" panose="020B0604020202020204" pitchFamily="34" charset="0"/>
              <a:buChar char="•"/>
            </a:pPr>
            <a:r>
              <a:rPr lang="fr-BE" sz="1800" dirty="0"/>
              <a:t>Stop </a:t>
            </a:r>
            <a:r>
              <a:rPr lang="fr-BE" sz="1800" dirty="0" err="1"/>
              <a:t>littering</a:t>
            </a:r>
            <a:r>
              <a:rPr lang="fr-BE" sz="1800" dirty="0"/>
              <a:t> at the </a:t>
            </a:r>
            <a:r>
              <a:rPr lang="fr-BE" sz="1800" dirty="0" err="1"/>
              <a:t>sea</a:t>
            </a:r>
            <a:r>
              <a:rPr lang="fr-BE" sz="1800" dirty="0"/>
              <a:t> (</a:t>
            </a:r>
            <a:r>
              <a:rPr lang="fr-BE" sz="1800" dirty="0" err="1"/>
              <a:t>e.g</a:t>
            </a:r>
            <a:r>
              <a:rPr lang="fr-BE" sz="1800" dirty="0"/>
              <a:t>. </a:t>
            </a:r>
            <a:r>
              <a:rPr lang="fr-BE" sz="1800" dirty="0" err="1"/>
              <a:t>rules</a:t>
            </a:r>
            <a:r>
              <a:rPr lang="fr-BE" sz="1800" dirty="0"/>
              <a:t> on port </a:t>
            </a:r>
            <a:r>
              <a:rPr lang="fr-BE" sz="1800" dirty="0" err="1"/>
              <a:t>facilities</a:t>
            </a:r>
            <a:r>
              <a:rPr lang="fr-BE" sz="1800" dirty="0"/>
              <a:t>)</a:t>
            </a:r>
          </a:p>
          <a:p>
            <a:pPr marL="285750" indent="-285750">
              <a:buFont typeface="Arial" panose="020B0604020202020204" pitchFamily="34" charset="0"/>
              <a:buChar char="•"/>
            </a:pPr>
            <a:r>
              <a:rPr lang="fr-BE" sz="1800" dirty="0"/>
              <a:t>Drive </a:t>
            </a:r>
            <a:r>
              <a:rPr lang="fr-BE" sz="1800" dirty="0" err="1"/>
              <a:t>investment</a:t>
            </a:r>
            <a:r>
              <a:rPr lang="fr-BE" sz="1800" dirty="0"/>
              <a:t> and innovation (</a:t>
            </a:r>
            <a:r>
              <a:rPr lang="fr-BE" sz="1800" dirty="0" err="1"/>
              <a:t>e.g</a:t>
            </a:r>
            <a:r>
              <a:rPr lang="fr-BE" sz="1800" dirty="0"/>
              <a:t>. recyclable plastic)</a:t>
            </a:r>
          </a:p>
          <a:p>
            <a:pPr marL="285750" indent="-285750">
              <a:buFont typeface="Arial" panose="020B0604020202020204" pitchFamily="34" charset="0"/>
              <a:buChar char="•"/>
            </a:pPr>
            <a:r>
              <a:rPr lang="fr-BE" sz="1800" dirty="0" err="1"/>
              <a:t>Spur</a:t>
            </a:r>
            <a:r>
              <a:rPr lang="fr-BE" sz="1800" dirty="0"/>
              <a:t> change </a:t>
            </a:r>
            <a:r>
              <a:rPr lang="fr-BE" sz="1800" dirty="0" err="1"/>
              <a:t>across</a:t>
            </a:r>
            <a:r>
              <a:rPr lang="fr-BE" sz="1800" dirty="0"/>
              <a:t> the world – </a:t>
            </a:r>
            <a:r>
              <a:rPr lang="fr-BE" sz="1800" dirty="0" err="1"/>
              <a:t>we</a:t>
            </a:r>
            <a:r>
              <a:rPr lang="fr-BE" sz="1800" dirty="0"/>
              <a:t> </a:t>
            </a:r>
            <a:r>
              <a:rPr lang="fr-BE" sz="1800" dirty="0" err="1"/>
              <a:t>need</a:t>
            </a:r>
            <a:r>
              <a:rPr lang="fr-BE" sz="1800" dirty="0"/>
              <a:t> </a:t>
            </a:r>
            <a:r>
              <a:rPr lang="fr-BE" sz="1800" dirty="0" err="1"/>
              <a:t>partners</a:t>
            </a:r>
            <a:r>
              <a:rPr lang="fr-BE" sz="1800" dirty="0"/>
              <a:t> for global solutions</a:t>
            </a:r>
          </a:p>
          <a:p>
            <a:pPr marL="285750" indent="-285750">
              <a:buFont typeface="Arial" panose="020B0604020202020204" pitchFamily="34" charset="0"/>
              <a:buChar char="•"/>
            </a:pPr>
            <a:endParaRPr lang="en-GB" sz="1800" dirty="0"/>
          </a:p>
        </p:txBody>
      </p:sp>
    </p:spTree>
    <p:extLst>
      <p:ext uri="{BB962C8B-B14F-4D97-AF65-F5344CB8AC3E}">
        <p14:creationId xmlns:p14="http://schemas.microsoft.com/office/powerpoint/2010/main" val="218619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i="1" dirty="0"/>
              <a:t>Implementation of the Plastics Strategy: </a:t>
            </a:r>
            <a:br>
              <a:rPr lang="en-GB" sz="2000" i="1" dirty="0"/>
            </a:br>
            <a:r>
              <a:rPr lang="en-GB" sz="2000" i="1" dirty="0"/>
              <a:t>Reducing Marine Litter</a:t>
            </a:r>
            <a:br>
              <a:rPr lang="en-GB" sz="3200" i="1" dirty="0"/>
            </a:br>
            <a:endParaRPr lang="en-GB" sz="2400" dirty="0"/>
          </a:p>
        </p:txBody>
      </p:sp>
      <p:sp>
        <p:nvSpPr>
          <p:cNvPr id="3" name="Content Placeholder 2"/>
          <p:cNvSpPr>
            <a:spLocks noGrp="1"/>
          </p:cNvSpPr>
          <p:nvPr>
            <p:ph idx="1"/>
          </p:nvPr>
        </p:nvSpPr>
        <p:spPr>
          <a:xfrm>
            <a:off x="539552" y="2204865"/>
            <a:ext cx="8147248" cy="3816424"/>
          </a:xfrm>
        </p:spPr>
        <p:txBody>
          <a:bodyPr/>
          <a:lstStyle/>
          <a:p>
            <a:pPr marL="0" indent="0" algn="just">
              <a:buNone/>
            </a:pPr>
            <a:r>
              <a:rPr lang="en-GB" sz="1400" b="1" i="0" dirty="0"/>
              <a:t>     Action on intentionally added micro-plastics </a:t>
            </a:r>
          </a:p>
          <a:p>
            <a:pPr lvl="0" algn="just"/>
            <a:r>
              <a:rPr lang="en-GB" sz="1200" i="0" dirty="0"/>
              <a:t>Referred to the European Chemical Agency for possible restriction in the Framework of REACH. ECHA has published its restriction dossier stating that  health and environmental risks posed by intentionally added micro-plastics justify an EU-wide restriction. ECHA’s Scientific Committees will now review the dossier and an EU-wide restriction could be in place by  mid-2020.</a:t>
            </a:r>
          </a:p>
          <a:p>
            <a:pPr lvl="0" algn="just"/>
            <a:endParaRPr lang="en-US" sz="1200" b="1" i="0" dirty="0"/>
          </a:p>
          <a:p>
            <a:pPr marL="342900" lvl="1" indent="-342900" algn="just">
              <a:buClr>
                <a:schemeClr val="bg1"/>
              </a:buClr>
            </a:pPr>
            <a:r>
              <a:rPr lang="fr-BE" sz="1400" dirty="0" err="1">
                <a:solidFill>
                  <a:srgbClr val="004494"/>
                </a:solidFill>
              </a:rPr>
              <a:t>Revision</a:t>
            </a:r>
            <a:r>
              <a:rPr lang="fr-BE" sz="1400" dirty="0">
                <a:solidFill>
                  <a:srgbClr val="004494"/>
                </a:solidFill>
              </a:rPr>
              <a:t> of the Port </a:t>
            </a:r>
            <a:r>
              <a:rPr lang="fr-BE" sz="1400" dirty="0" err="1">
                <a:solidFill>
                  <a:srgbClr val="004494"/>
                </a:solidFill>
              </a:rPr>
              <a:t>Reception</a:t>
            </a:r>
            <a:r>
              <a:rPr lang="fr-BE" sz="1400" dirty="0">
                <a:solidFill>
                  <a:srgbClr val="004494"/>
                </a:solidFill>
              </a:rPr>
              <a:t> </a:t>
            </a:r>
            <a:r>
              <a:rPr lang="fr-BE" sz="1400" dirty="0" err="1">
                <a:solidFill>
                  <a:srgbClr val="004494"/>
                </a:solidFill>
              </a:rPr>
              <a:t>Facilities</a:t>
            </a:r>
            <a:r>
              <a:rPr lang="fr-BE" sz="1400" dirty="0">
                <a:solidFill>
                  <a:srgbClr val="004494"/>
                </a:solidFill>
              </a:rPr>
              <a:t> Directive</a:t>
            </a:r>
          </a:p>
          <a:p>
            <a:pPr algn="just"/>
            <a:r>
              <a:rPr lang="en-GB" sz="1200" i="0" dirty="0"/>
              <a:t>Includes measures to ensure that waste generated on ships or gathered at sea is returned to land and adequately managed. We reached  political agreement in December 2018.</a:t>
            </a:r>
          </a:p>
          <a:p>
            <a:pPr algn="just"/>
            <a:endParaRPr lang="en-GB" sz="1200" i="0" dirty="0"/>
          </a:p>
          <a:p>
            <a:pPr algn="just"/>
            <a:r>
              <a:rPr lang="en-GB" sz="1400" b="1" i="0" dirty="0"/>
              <a:t>Waste Framework Directive, as amended in 2018</a:t>
            </a:r>
            <a:endParaRPr lang="en-GB" sz="1400" i="0" dirty="0"/>
          </a:p>
          <a:p>
            <a:pPr algn="just"/>
            <a:r>
              <a:rPr lang="en-GB" sz="1200" i="0" dirty="0"/>
              <a:t>Requires Member States to take measures aimed at halting the generation of marine litter and measures to prevent, reduce and clean-up litter, as well as to identify products that are the main sources of marine litter.</a:t>
            </a:r>
          </a:p>
          <a:p>
            <a:pPr algn="just"/>
            <a:endParaRPr lang="en-GB" sz="1200" i="0" dirty="0"/>
          </a:p>
          <a:p>
            <a:pPr algn="just"/>
            <a:r>
              <a:rPr lang="en-US" sz="1400" b="1" i="0" dirty="0"/>
              <a:t>Directive on Single Use Plastics and Fishing Gear</a:t>
            </a:r>
          </a:p>
          <a:p>
            <a:pPr algn="just"/>
            <a:r>
              <a:rPr lang="en-US" sz="1200" i="0" dirty="0"/>
              <a:t>Political agreement reached in December 2018. EP end March. Council adoption mid-April. Implementation within two years.</a:t>
            </a:r>
            <a:endParaRPr lang="en-GB" sz="1200" i="0" dirty="0"/>
          </a:p>
        </p:txBody>
      </p:sp>
    </p:spTree>
    <p:extLst>
      <p:ext uri="{BB962C8B-B14F-4D97-AF65-F5344CB8AC3E}">
        <p14:creationId xmlns:p14="http://schemas.microsoft.com/office/powerpoint/2010/main" val="415306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086" y="5138660"/>
            <a:ext cx="9144000" cy="646331"/>
          </a:xfrm>
          <a:prstGeom prst="rect">
            <a:avLst/>
          </a:prstGeom>
          <a:noFill/>
        </p:spPr>
        <p:txBody>
          <a:bodyPr wrap="square" rtlCol="0">
            <a:spAutoFit/>
          </a:bodyPr>
          <a:lstStyle/>
          <a:p>
            <a:endParaRPr lang="en-GB" sz="1800" b="0" dirty="0">
              <a:solidFill>
                <a:srgbClr val="0F5494"/>
              </a:solidFill>
            </a:endParaRPr>
          </a:p>
          <a:p>
            <a:pPr marL="285750" indent="-285750">
              <a:buFont typeface="Arial" panose="020B0604020202020204" pitchFamily="34" charset="0"/>
              <a:buChar char="•"/>
            </a:pPr>
            <a:r>
              <a:rPr lang="fr-BE" sz="1800" b="0" dirty="0">
                <a:solidFill>
                  <a:srgbClr val="0F5494"/>
                </a:solidFill>
              </a:rPr>
              <a:t>70% </a:t>
            </a:r>
            <a:r>
              <a:rPr lang="fr-BE" sz="1800" b="0" dirty="0" err="1">
                <a:solidFill>
                  <a:srgbClr val="0F5494"/>
                </a:solidFill>
              </a:rPr>
              <a:t>covered</a:t>
            </a:r>
            <a:r>
              <a:rPr lang="fr-BE" sz="1800" b="0" dirty="0">
                <a:solidFill>
                  <a:srgbClr val="0F5494"/>
                </a:solidFill>
              </a:rPr>
              <a:t> of all marine </a:t>
            </a:r>
            <a:r>
              <a:rPr lang="fr-BE" sz="1800" b="0" dirty="0" err="1">
                <a:solidFill>
                  <a:srgbClr val="0F5494"/>
                </a:solidFill>
              </a:rPr>
              <a:t>litter</a:t>
            </a:r>
            <a:r>
              <a:rPr lang="fr-BE" sz="1800" b="0" dirty="0">
                <a:solidFill>
                  <a:srgbClr val="0F5494"/>
                </a:solidFill>
              </a:rPr>
              <a:t>: top 10 SUP (43%) + </a:t>
            </a:r>
            <a:r>
              <a:rPr lang="fr-BE" sz="1800" b="0" dirty="0" err="1">
                <a:solidFill>
                  <a:srgbClr val="0F5494"/>
                </a:solidFill>
              </a:rPr>
              <a:t>fishing</a:t>
            </a:r>
            <a:r>
              <a:rPr lang="fr-BE" sz="1800" b="0" dirty="0">
                <a:solidFill>
                  <a:srgbClr val="0F5494"/>
                </a:solidFill>
              </a:rPr>
              <a:t> </a:t>
            </a:r>
            <a:r>
              <a:rPr lang="fr-BE" sz="1800" b="0" dirty="0" err="1">
                <a:solidFill>
                  <a:srgbClr val="0F5494"/>
                </a:solidFill>
              </a:rPr>
              <a:t>gear</a:t>
            </a:r>
            <a:r>
              <a:rPr lang="fr-BE" sz="1800" b="0" dirty="0">
                <a:solidFill>
                  <a:srgbClr val="0F5494"/>
                </a:solidFill>
              </a:rPr>
              <a:t> (27%) </a:t>
            </a:r>
            <a:endParaRPr lang="en-GB" sz="1800" b="0" dirty="0">
              <a:solidFill>
                <a:srgbClr val="0F5494"/>
              </a:solidFill>
            </a:endParaRPr>
          </a:p>
        </p:txBody>
      </p:sp>
      <p:graphicFrame>
        <p:nvGraphicFramePr>
          <p:cNvPr id="11" name="Chart 10"/>
          <p:cNvGraphicFramePr>
            <a:graphicFrameLocks/>
          </p:cNvGraphicFramePr>
          <p:nvPr>
            <p:extLst>
              <p:ext uri="{D42A27DB-BD31-4B8C-83A1-F6EECF244321}">
                <p14:modId xmlns:p14="http://schemas.microsoft.com/office/powerpoint/2010/main" val="3982808421"/>
              </p:ext>
            </p:extLst>
          </p:nvPr>
        </p:nvGraphicFramePr>
        <p:xfrm>
          <a:off x="251520" y="1300698"/>
          <a:ext cx="8388490" cy="4308534"/>
        </p:xfrm>
        <a:graphic>
          <a:graphicData uri="http://schemas.openxmlformats.org/drawingml/2006/chart">
            <c:chart xmlns:c="http://schemas.openxmlformats.org/drawingml/2006/chart" xmlns:r="http://schemas.openxmlformats.org/officeDocument/2006/relationships" r:id="rId3"/>
          </a:graphicData>
        </a:graphic>
      </p:graphicFrame>
      <p:sp>
        <p:nvSpPr>
          <p:cNvPr id="4" name="Right Arrow 3"/>
          <p:cNvSpPr/>
          <p:nvPr/>
        </p:nvSpPr>
        <p:spPr bwMode="auto">
          <a:xfrm rot="8986688">
            <a:off x="8025184" y="2423992"/>
            <a:ext cx="887603" cy="535421"/>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7" name="Right Arrow 6"/>
          <p:cNvSpPr/>
          <p:nvPr/>
        </p:nvSpPr>
        <p:spPr bwMode="auto">
          <a:xfrm rot="2304150">
            <a:off x="224374" y="1934847"/>
            <a:ext cx="887603" cy="535421"/>
          </a:xfrm>
          <a:prstGeom prst="rightArrow">
            <a:avLst/>
          </a:prstGeom>
          <a:solidFill>
            <a:srgbClr val="FF0000"/>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2" name="TextBox 1"/>
          <p:cNvSpPr txBox="1"/>
          <p:nvPr/>
        </p:nvSpPr>
        <p:spPr>
          <a:xfrm>
            <a:off x="827584" y="1300698"/>
            <a:ext cx="7704856" cy="400110"/>
          </a:xfrm>
          <a:prstGeom prst="rect">
            <a:avLst/>
          </a:prstGeom>
          <a:noFill/>
        </p:spPr>
        <p:txBody>
          <a:bodyPr wrap="square" rtlCol="0">
            <a:spAutoFit/>
          </a:bodyPr>
          <a:lstStyle/>
          <a:p>
            <a:pPr algn="ctr"/>
            <a:r>
              <a:rPr lang="en-US" sz="2000" dirty="0">
                <a:solidFill>
                  <a:srgbClr val="0F5494"/>
                </a:solidFill>
              </a:rPr>
              <a:t>Why this Directive? Why this Focus?  </a:t>
            </a:r>
          </a:p>
        </p:txBody>
      </p:sp>
    </p:spTree>
    <p:extLst>
      <p:ext uri="{BB962C8B-B14F-4D97-AF65-F5344CB8AC3E}">
        <p14:creationId xmlns:p14="http://schemas.microsoft.com/office/powerpoint/2010/main" val="3499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404664"/>
            <a:ext cx="6264696" cy="461665"/>
          </a:xfrm>
          <a:prstGeom prst="rect">
            <a:avLst/>
          </a:prstGeom>
          <a:noFill/>
        </p:spPr>
        <p:txBody>
          <a:bodyPr wrap="square" rtlCol="0">
            <a:spAutoFit/>
          </a:bodyPr>
          <a:lstStyle/>
          <a:p>
            <a:r>
              <a:rPr lang="en-GB" sz="2400" i="1" dirty="0"/>
              <a:t>10 most found items</a:t>
            </a:r>
          </a:p>
        </p:txBody>
      </p:sp>
      <p:graphicFrame>
        <p:nvGraphicFramePr>
          <p:cNvPr id="7" name="Content Placeholder 5"/>
          <p:cNvGraphicFramePr>
            <a:graphicFrameLocks/>
          </p:cNvGraphicFramePr>
          <p:nvPr>
            <p:extLst/>
          </p:nvPr>
        </p:nvGraphicFramePr>
        <p:xfrm>
          <a:off x="1348353" y="1501458"/>
          <a:ext cx="6319992" cy="4774589"/>
        </p:xfrm>
        <a:graphic>
          <a:graphicData uri="http://schemas.openxmlformats.org/drawingml/2006/table">
            <a:tbl>
              <a:tblPr firstRow="1" firstCol="1" bandRow="1">
                <a:tableStyleId>{5DA37D80-6434-44D0-A028-1B22A696006F}</a:tableStyleId>
              </a:tblPr>
              <a:tblGrid>
                <a:gridCol w="1218312">
                  <a:extLst>
                    <a:ext uri="{9D8B030D-6E8A-4147-A177-3AD203B41FA5}">
                      <a16:colId xmlns:a16="http://schemas.microsoft.com/office/drawing/2014/main" val="20000"/>
                    </a:ext>
                  </a:extLst>
                </a:gridCol>
                <a:gridCol w="5101680">
                  <a:extLst>
                    <a:ext uri="{9D8B030D-6E8A-4147-A177-3AD203B41FA5}">
                      <a16:colId xmlns:a16="http://schemas.microsoft.com/office/drawing/2014/main" val="20001"/>
                    </a:ext>
                  </a:extLst>
                </a:gridCol>
              </a:tblGrid>
              <a:tr h="483895">
                <a:tc>
                  <a:txBody>
                    <a:bodyPr/>
                    <a:lstStyle/>
                    <a:p>
                      <a:pPr marL="36195" marR="36195">
                        <a:lnSpc>
                          <a:spcPts val="1100"/>
                        </a:lnSpc>
                        <a:spcBef>
                          <a:spcPts val="300"/>
                        </a:spcBef>
                      </a:pPr>
                      <a:endParaRPr lang="en-GB" sz="1600" dirty="0">
                        <a:effectLst/>
                      </a:endParaRPr>
                    </a:p>
                    <a:p>
                      <a:pPr marL="36195" marR="36195">
                        <a:lnSpc>
                          <a:spcPts val="1100"/>
                        </a:lnSpc>
                        <a:spcBef>
                          <a:spcPts val="300"/>
                        </a:spcBef>
                      </a:pPr>
                      <a:r>
                        <a:rPr lang="en-GB" sz="1600" dirty="0">
                          <a:effectLst/>
                        </a:rPr>
                        <a:t>Ranking</a:t>
                      </a:r>
                      <a:endParaRPr lang="en-GB" sz="1600" b="1" dirty="0">
                        <a:solidFill>
                          <a:srgbClr val="FFFFFF"/>
                        </a:solidFill>
                        <a:effectLst/>
                        <a:latin typeface="Arial"/>
                        <a:ea typeface="Calibri"/>
                        <a:cs typeface="Times New Roman"/>
                      </a:endParaRPr>
                    </a:p>
                  </a:txBody>
                  <a:tcPr marL="0" marR="0" marT="36195" marB="17780"/>
                </a:tc>
                <a:tc>
                  <a:txBody>
                    <a:bodyPr/>
                    <a:lstStyle/>
                    <a:p>
                      <a:pPr marL="36195" marR="36195">
                        <a:lnSpc>
                          <a:spcPts val="1100"/>
                        </a:lnSpc>
                        <a:spcBef>
                          <a:spcPts val="300"/>
                        </a:spcBef>
                      </a:pPr>
                      <a:endParaRPr lang="en-GB" sz="1600" dirty="0">
                        <a:effectLst/>
                      </a:endParaRPr>
                    </a:p>
                    <a:p>
                      <a:pPr marL="36195" marR="36195">
                        <a:lnSpc>
                          <a:spcPts val="1100"/>
                        </a:lnSpc>
                        <a:spcBef>
                          <a:spcPts val="300"/>
                        </a:spcBef>
                      </a:pPr>
                      <a:r>
                        <a:rPr lang="en-GB" sz="1600" dirty="0">
                          <a:effectLst/>
                        </a:rPr>
                        <a:t>Item</a:t>
                      </a:r>
                      <a:endParaRPr lang="en-GB" sz="1600" b="1" dirty="0">
                        <a:solidFill>
                          <a:srgbClr val="FFFFFF"/>
                        </a:solidFill>
                        <a:effectLst/>
                        <a:latin typeface="Arial"/>
                        <a:ea typeface="Calibri"/>
                        <a:cs typeface="Times New Roman"/>
                      </a:endParaRPr>
                    </a:p>
                  </a:txBody>
                  <a:tcPr marL="0" marR="0" marT="36195" marB="17780"/>
                </a:tc>
                <a:extLst>
                  <a:ext uri="{0D108BD9-81ED-4DB2-BD59-A6C34878D82A}">
                    <a16:rowId xmlns:a16="http://schemas.microsoft.com/office/drawing/2014/main" val="10000"/>
                  </a:ext>
                </a:extLst>
              </a:tr>
              <a:tr h="402361">
                <a:tc>
                  <a:txBody>
                    <a:bodyPr/>
                    <a:lstStyle/>
                    <a:p>
                      <a:pPr marL="36195" marR="36195" algn="ctr">
                        <a:lnSpc>
                          <a:spcPts val="1500"/>
                        </a:lnSpc>
                        <a:spcBef>
                          <a:spcPts val="300"/>
                        </a:spcBef>
                      </a:pPr>
                      <a:r>
                        <a:rPr lang="en-GB" sz="1600" dirty="0">
                          <a:effectLst/>
                        </a:rPr>
                        <a:t>1</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Drinks bottles, caps and lids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1"/>
                  </a:ext>
                </a:extLst>
              </a:tr>
              <a:tr h="438962">
                <a:tc>
                  <a:txBody>
                    <a:bodyPr/>
                    <a:lstStyle/>
                    <a:p>
                      <a:pPr marL="36195" marR="36195" algn="ctr">
                        <a:lnSpc>
                          <a:spcPts val="1500"/>
                        </a:lnSpc>
                        <a:spcBef>
                          <a:spcPts val="300"/>
                        </a:spcBef>
                      </a:pPr>
                      <a:r>
                        <a:rPr lang="en-GB" sz="1600" dirty="0">
                          <a:effectLst/>
                        </a:rPr>
                        <a:t>2</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Cigarette butts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2"/>
                  </a:ext>
                </a:extLst>
              </a:tr>
              <a:tr h="438962">
                <a:tc>
                  <a:txBody>
                    <a:bodyPr/>
                    <a:lstStyle/>
                    <a:p>
                      <a:pPr marL="36195" marR="36195" algn="ctr">
                        <a:lnSpc>
                          <a:spcPts val="1500"/>
                        </a:lnSpc>
                        <a:spcBef>
                          <a:spcPts val="300"/>
                        </a:spcBef>
                      </a:pPr>
                      <a:r>
                        <a:rPr lang="en-GB" sz="1600" dirty="0">
                          <a:effectLst/>
                        </a:rPr>
                        <a:t>3</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Cotton buds sticks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3"/>
                  </a:ext>
                </a:extLst>
              </a:tr>
              <a:tr h="438962">
                <a:tc>
                  <a:txBody>
                    <a:bodyPr/>
                    <a:lstStyle/>
                    <a:p>
                      <a:pPr marL="36195" marR="36195" algn="ctr">
                        <a:lnSpc>
                          <a:spcPts val="1500"/>
                        </a:lnSpc>
                        <a:spcBef>
                          <a:spcPts val="300"/>
                        </a:spcBef>
                      </a:pPr>
                      <a:r>
                        <a:rPr lang="en-GB" sz="1600" dirty="0">
                          <a:effectLst/>
                        </a:rPr>
                        <a:t>4</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Crisp packets / sweet wrappers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4"/>
                  </a:ext>
                </a:extLst>
              </a:tr>
              <a:tr h="438962">
                <a:tc>
                  <a:txBody>
                    <a:bodyPr/>
                    <a:lstStyle/>
                    <a:p>
                      <a:pPr marL="36195" marR="36195" algn="ctr">
                        <a:lnSpc>
                          <a:spcPts val="1500"/>
                        </a:lnSpc>
                        <a:spcBef>
                          <a:spcPts val="300"/>
                        </a:spcBef>
                      </a:pPr>
                      <a:r>
                        <a:rPr lang="en-GB" sz="1600" dirty="0">
                          <a:effectLst/>
                        </a:rPr>
                        <a:t>5</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Sanitary applications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5"/>
                  </a:ext>
                </a:extLst>
              </a:tr>
              <a:tr h="438962">
                <a:tc>
                  <a:txBody>
                    <a:bodyPr/>
                    <a:lstStyle/>
                    <a:p>
                      <a:pPr marL="36195" marR="36195" algn="ctr">
                        <a:lnSpc>
                          <a:spcPts val="1500"/>
                        </a:lnSpc>
                        <a:spcBef>
                          <a:spcPts val="300"/>
                        </a:spcBef>
                      </a:pPr>
                      <a:r>
                        <a:rPr lang="en-GB" sz="1600" dirty="0">
                          <a:effectLst/>
                        </a:rPr>
                        <a:t>6</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Plastic bags </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6"/>
                  </a:ext>
                </a:extLst>
              </a:tr>
              <a:tr h="438962">
                <a:tc>
                  <a:txBody>
                    <a:bodyPr/>
                    <a:lstStyle/>
                    <a:p>
                      <a:pPr marL="36195" marR="36195" algn="ctr">
                        <a:lnSpc>
                          <a:spcPts val="1500"/>
                        </a:lnSpc>
                        <a:spcBef>
                          <a:spcPts val="300"/>
                        </a:spcBef>
                      </a:pPr>
                      <a:r>
                        <a:rPr lang="en-GB" sz="1600" dirty="0">
                          <a:effectLst/>
                        </a:rPr>
                        <a:t>7</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Cutlery, straws and stirrers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7"/>
                  </a:ext>
                </a:extLst>
              </a:tr>
              <a:tr h="438962">
                <a:tc>
                  <a:txBody>
                    <a:bodyPr/>
                    <a:lstStyle/>
                    <a:p>
                      <a:pPr marL="36195" marR="36195" algn="ctr">
                        <a:lnSpc>
                          <a:spcPts val="1500"/>
                        </a:lnSpc>
                        <a:spcBef>
                          <a:spcPts val="300"/>
                        </a:spcBef>
                      </a:pPr>
                      <a:r>
                        <a:rPr lang="en-GB" sz="1600" dirty="0">
                          <a:effectLst/>
                        </a:rPr>
                        <a:t>8</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Drinks cups and cup lids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8"/>
                  </a:ext>
                </a:extLst>
              </a:tr>
              <a:tr h="438962">
                <a:tc>
                  <a:txBody>
                    <a:bodyPr/>
                    <a:lstStyle/>
                    <a:p>
                      <a:pPr marL="36195" marR="36195" algn="ctr">
                        <a:lnSpc>
                          <a:spcPts val="1500"/>
                        </a:lnSpc>
                        <a:spcBef>
                          <a:spcPts val="300"/>
                        </a:spcBef>
                      </a:pPr>
                      <a:r>
                        <a:rPr lang="en-GB" sz="1600" dirty="0">
                          <a:effectLst/>
                        </a:rPr>
                        <a:t>9</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Balloons and balloon sticks</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09"/>
                  </a:ext>
                </a:extLst>
              </a:tr>
              <a:tr h="376637">
                <a:tc>
                  <a:txBody>
                    <a:bodyPr/>
                    <a:lstStyle/>
                    <a:p>
                      <a:pPr marL="36195" marR="36195" algn="ctr">
                        <a:lnSpc>
                          <a:spcPts val="1500"/>
                        </a:lnSpc>
                        <a:spcBef>
                          <a:spcPts val="300"/>
                        </a:spcBef>
                      </a:pPr>
                      <a:r>
                        <a:rPr lang="en-GB" sz="1600" dirty="0">
                          <a:effectLst/>
                        </a:rPr>
                        <a:t>10</a:t>
                      </a:r>
                      <a:endParaRPr lang="en-GB" sz="1600" dirty="0">
                        <a:effectLst/>
                        <a:latin typeface="Arial"/>
                        <a:ea typeface="Calibri"/>
                        <a:cs typeface="Times New Roman"/>
                      </a:endParaRPr>
                    </a:p>
                  </a:txBody>
                  <a:tcPr marL="0" marR="0" marT="36195" marB="17780" anchor="ctr"/>
                </a:tc>
                <a:tc>
                  <a:txBody>
                    <a:bodyPr/>
                    <a:lstStyle/>
                    <a:p>
                      <a:pPr marL="144000" marR="36195">
                        <a:lnSpc>
                          <a:spcPts val="1680"/>
                        </a:lnSpc>
                        <a:spcBef>
                          <a:spcPts val="300"/>
                        </a:spcBef>
                      </a:pPr>
                      <a:r>
                        <a:rPr lang="en-GB" sz="1600" dirty="0">
                          <a:effectLst/>
                        </a:rPr>
                        <a:t>Food containers including fast food packaging</a:t>
                      </a:r>
                      <a:endParaRPr lang="en-GB" sz="1600" dirty="0">
                        <a:effectLst/>
                        <a:latin typeface="Arial"/>
                        <a:ea typeface="Calibri"/>
                        <a:cs typeface="Times New Roman"/>
                      </a:endParaRPr>
                    </a:p>
                  </a:txBody>
                  <a:tcPr marL="0" marR="0" marT="36195" marB="1778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2065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93" y="5063624"/>
            <a:ext cx="1156614" cy="83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5796136" y="2348880"/>
            <a:ext cx="2952328" cy="1224136"/>
          </a:xfrm>
          <a:prstGeom prst="round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a:solidFill>
                <a:srgbClr val="0F5494"/>
              </a:solidFill>
            </a:endParaRPr>
          </a:p>
        </p:txBody>
      </p:sp>
      <p:sp>
        <p:nvSpPr>
          <p:cNvPr id="5" name="Rounded Rectangle 4"/>
          <p:cNvSpPr/>
          <p:nvPr/>
        </p:nvSpPr>
        <p:spPr bwMode="auto">
          <a:xfrm>
            <a:off x="611560" y="2348880"/>
            <a:ext cx="3456384" cy="1368152"/>
          </a:xfrm>
          <a:prstGeom prst="round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a:solidFill>
                <a:srgbClr val="0F5494"/>
              </a:solidFill>
            </a:endParaRPr>
          </a:p>
        </p:txBody>
      </p:sp>
      <p:sp>
        <p:nvSpPr>
          <p:cNvPr id="8" name="Content Placeholder 2"/>
          <p:cNvSpPr txBox="1">
            <a:spLocks/>
          </p:cNvSpPr>
          <p:nvPr/>
        </p:nvSpPr>
        <p:spPr bwMode="auto">
          <a:xfrm>
            <a:off x="659739" y="2348880"/>
            <a:ext cx="324036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FontTx/>
              <a:buNone/>
            </a:pPr>
            <a:r>
              <a:rPr lang="en-GB" sz="1600" b="0" i="0" dirty="0">
                <a:solidFill>
                  <a:srgbClr val="000000"/>
                </a:solidFill>
              </a:rPr>
              <a:t>items with available sustainable alternatives</a:t>
            </a:r>
          </a:p>
        </p:txBody>
      </p:sp>
      <p:sp>
        <p:nvSpPr>
          <p:cNvPr id="9" name="Content Placeholder 2"/>
          <p:cNvSpPr txBox="1">
            <a:spLocks/>
          </p:cNvSpPr>
          <p:nvPr/>
        </p:nvSpPr>
        <p:spPr bwMode="auto">
          <a:xfrm>
            <a:off x="6012160" y="2564904"/>
            <a:ext cx="252028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FontTx/>
              <a:buNone/>
            </a:pPr>
            <a:r>
              <a:rPr lang="en-GB" sz="1600" b="0" i="0" dirty="0"/>
              <a:t>promote less harmful alternatives:</a:t>
            </a:r>
            <a:br>
              <a:rPr lang="en-GB" sz="1600" b="0" i="0" dirty="0"/>
            </a:br>
            <a:r>
              <a:rPr lang="en-GB" sz="1600" b="0" i="0" dirty="0"/>
              <a:t>market bans </a:t>
            </a:r>
          </a:p>
        </p:txBody>
      </p:sp>
      <p:cxnSp>
        <p:nvCxnSpPr>
          <p:cNvPr id="11" name="Straight Arrow Connector 10"/>
          <p:cNvCxnSpPr/>
          <p:nvPr/>
        </p:nvCxnSpPr>
        <p:spPr bwMode="auto">
          <a:xfrm flipH="1">
            <a:off x="7740352" y="1772816"/>
            <a:ext cx="576064" cy="576064"/>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5" idx="3"/>
          </p:cNvCxnSpPr>
          <p:nvPr/>
        </p:nvCxnSpPr>
        <p:spPr bwMode="auto">
          <a:xfrm>
            <a:off x="4067944" y="2924944"/>
            <a:ext cx="1728192"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p:cNvCxnSpPr>
          <p:nvPr/>
        </p:nvCxnSpPr>
        <p:spPr bwMode="auto">
          <a:xfrm>
            <a:off x="4283968" y="2924944"/>
            <a:ext cx="1296144"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ounded Rectangle 29"/>
          <p:cNvSpPr/>
          <p:nvPr/>
        </p:nvSpPr>
        <p:spPr bwMode="auto">
          <a:xfrm>
            <a:off x="611560" y="3933056"/>
            <a:ext cx="3456384" cy="2016224"/>
          </a:xfrm>
          <a:prstGeom prst="round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a:solidFill>
                <a:srgbClr val="0F5494"/>
              </a:solidFill>
            </a:endParaRPr>
          </a:p>
        </p:txBody>
      </p:sp>
      <p:sp>
        <p:nvSpPr>
          <p:cNvPr id="32" name="Content Placeholder 2"/>
          <p:cNvSpPr txBox="1">
            <a:spLocks/>
          </p:cNvSpPr>
          <p:nvPr/>
        </p:nvSpPr>
        <p:spPr bwMode="auto">
          <a:xfrm>
            <a:off x="611560" y="4077072"/>
            <a:ext cx="345638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FontTx/>
              <a:buNone/>
            </a:pPr>
            <a:r>
              <a:rPr lang="en-GB" sz="1600" b="0" i="0" dirty="0">
                <a:solidFill>
                  <a:srgbClr val="000000"/>
                </a:solidFill>
              </a:rPr>
              <a:t>items with no clear alternatives</a:t>
            </a:r>
          </a:p>
        </p:txBody>
      </p:sp>
      <p:sp>
        <p:nvSpPr>
          <p:cNvPr id="34" name="Rounded Rectangle 33"/>
          <p:cNvSpPr/>
          <p:nvPr/>
        </p:nvSpPr>
        <p:spPr bwMode="auto">
          <a:xfrm>
            <a:off x="5796136" y="3717032"/>
            <a:ext cx="2952328" cy="1224136"/>
          </a:xfrm>
          <a:prstGeom prst="round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a:solidFill>
                <a:srgbClr val="0F5494"/>
              </a:solidFill>
            </a:endParaRPr>
          </a:p>
        </p:txBody>
      </p:sp>
      <p:sp>
        <p:nvSpPr>
          <p:cNvPr id="35" name="Rounded Rectangle 34"/>
          <p:cNvSpPr/>
          <p:nvPr/>
        </p:nvSpPr>
        <p:spPr bwMode="auto">
          <a:xfrm>
            <a:off x="5796136" y="5085184"/>
            <a:ext cx="2952328" cy="1224136"/>
          </a:xfrm>
          <a:prstGeom prst="round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a:endParaRPr lang="en-GB" sz="1200" b="0">
              <a:solidFill>
                <a:srgbClr val="0F5494"/>
              </a:solidFill>
            </a:endParaRPr>
          </a:p>
        </p:txBody>
      </p:sp>
      <p:sp>
        <p:nvSpPr>
          <p:cNvPr id="36" name="Content Placeholder 2"/>
          <p:cNvSpPr txBox="1">
            <a:spLocks/>
          </p:cNvSpPr>
          <p:nvPr/>
        </p:nvSpPr>
        <p:spPr bwMode="auto">
          <a:xfrm>
            <a:off x="5796136" y="3789040"/>
            <a:ext cx="295232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FontTx/>
              <a:buNone/>
            </a:pPr>
            <a:r>
              <a:rPr lang="en-GB" sz="1600" b="0" i="0" dirty="0"/>
              <a:t>prevention measures:  design requirements, consumption reduction, consumer information</a:t>
            </a:r>
          </a:p>
        </p:txBody>
      </p:sp>
      <p:sp>
        <p:nvSpPr>
          <p:cNvPr id="37" name="Content Placeholder 2"/>
          <p:cNvSpPr txBox="1">
            <a:spLocks/>
          </p:cNvSpPr>
          <p:nvPr/>
        </p:nvSpPr>
        <p:spPr bwMode="auto">
          <a:xfrm>
            <a:off x="5737499" y="5157192"/>
            <a:ext cx="308297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ctr">
              <a:buClr>
                <a:srgbClr val="FFFFFF"/>
              </a:buClr>
              <a:buFontTx/>
              <a:buNone/>
            </a:pPr>
            <a:r>
              <a:rPr lang="en-GB" sz="1600" b="0" i="0" dirty="0"/>
              <a:t>better waste management: separate collection, extended producer responsibility + clean-up</a:t>
            </a:r>
          </a:p>
        </p:txBody>
      </p:sp>
      <p:cxnSp>
        <p:nvCxnSpPr>
          <p:cNvPr id="38" name="Straight Arrow Connector 37"/>
          <p:cNvCxnSpPr>
            <a:cxnSpLocks/>
          </p:cNvCxnSpPr>
          <p:nvPr/>
        </p:nvCxnSpPr>
        <p:spPr bwMode="auto">
          <a:xfrm>
            <a:off x="4283968" y="5661248"/>
            <a:ext cx="1296144"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p:cNvCxnSpPr>
            <a:cxnSpLocks/>
          </p:cNvCxnSpPr>
          <p:nvPr/>
        </p:nvCxnSpPr>
        <p:spPr bwMode="auto">
          <a:xfrm>
            <a:off x="4283968" y="4293096"/>
            <a:ext cx="1296144" cy="0"/>
          </a:xfrm>
          <a:prstGeom prst="straightConnector1">
            <a:avLst/>
          </a:prstGeom>
          <a:noFill/>
          <a:ln w="381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itle 18"/>
          <p:cNvSpPr>
            <a:spLocks noGrp="1"/>
          </p:cNvSpPr>
          <p:nvPr>
            <p:ph type="title"/>
          </p:nvPr>
        </p:nvSpPr>
        <p:spPr>
          <a:xfrm>
            <a:off x="107504" y="1340768"/>
            <a:ext cx="8641208" cy="707886"/>
          </a:xfrm>
          <a:prstGeom prst="rect">
            <a:avLst/>
          </a:prstGeom>
        </p:spPr>
        <p:txBody>
          <a:bodyPr wrap="square">
            <a:spAutoFit/>
          </a:bodyPr>
          <a:lstStyle/>
          <a:p>
            <a:pPr algn="ctr"/>
            <a:r>
              <a:rPr lang="en-GB" sz="2000" i="1" dirty="0">
                <a:solidFill>
                  <a:srgbClr val="00B050"/>
                </a:solidFill>
              </a:rPr>
              <a:t>The Directive will ensure the reduction of the impact of certain plastic products on the environment</a:t>
            </a:r>
          </a:p>
        </p:txBody>
      </p: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59" y="2904904"/>
            <a:ext cx="1352160" cy="698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089" y="2904904"/>
            <a:ext cx="1110531" cy="6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 r="45550"/>
          <a:stretch/>
        </p:blipFill>
        <p:spPr bwMode="auto">
          <a:xfrm>
            <a:off x="755576" y="4729651"/>
            <a:ext cx="688812" cy="85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57179"/>
          <a:stretch/>
        </p:blipFill>
        <p:spPr bwMode="auto">
          <a:xfrm>
            <a:off x="1467560" y="4461848"/>
            <a:ext cx="534191" cy="84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5829" y="4396353"/>
            <a:ext cx="720673" cy="925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1350" y="4361306"/>
            <a:ext cx="436386" cy="115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199" y="5434713"/>
            <a:ext cx="772890" cy="46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71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5208" y="1475139"/>
            <a:ext cx="8208912" cy="400110"/>
          </a:xfrm>
          <a:prstGeom prst="rect">
            <a:avLst/>
          </a:prstGeom>
          <a:noFill/>
        </p:spPr>
        <p:txBody>
          <a:bodyPr wrap="square" rtlCol="0">
            <a:spAutoFit/>
          </a:bodyPr>
          <a:lstStyle/>
          <a:p>
            <a:pPr algn="ctr"/>
            <a:r>
              <a:rPr lang="en-GB" sz="2000" dirty="0">
                <a:solidFill>
                  <a:srgbClr val="0F5494"/>
                </a:solidFill>
                <a:latin typeface="Verdana"/>
              </a:rPr>
              <a:t>Consumption reduction (Article 4)</a:t>
            </a:r>
          </a:p>
        </p:txBody>
      </p:sp>
      <p:sp>
        <p:nvSpPr>
          <p:cNvPr id="7" name="TextBox 6"/>
          <p:cNvSpPr txBox="1"/>
          <p:nvPr/>
        </p:nvSpPr>
        <p:spPr>
          <a:xfrm>
            <a:off x="459681" y="2214150"/>
            <a:ext cx="8208912" cy="4154984"/>
          </a:xfrm>
          <a:prstGeom prst="rect">
            <a:avLst/>
          </a:prstGeom>
          <a:noFill/>
        </p:spPr>
        <p:txBody>
          <a:bodyPr wrap="square" rtlCol="0">
            <a:spAutoFit/>
          </a:bodyPr>
          <a:lstStyle/>
          <a:p>
            <a:pPr marR="36195" lvl="0" algn="just">
              <a:spcAft>
                <a:spcPts val="600"/>
              </a:spcAft>
              <a:tabLst>
                <a:tab pos="180340" algn="l"/>
                <a:tab pos="540385" algn="l"/>
                <a:tab pos="900430" algn="l"/>
                <a:tab pos="1260475" algn="l"/>
                <a:tab pos="1620520" algn="l"/>
                <a:tab pos="1980565" algn="l"/>
                <a:tab pos="2700655" algn="l"/>
                <a:tab pos="3780790" algn="l"/>
                <a:tab pos="5220970" algn="l"/>
                <a:tab pos="7021195" algn="r"/>
                <a:tab pos="180340" algn="l"/>
                <a:tab pos="540385" algn="l"/>
                <a:tab pos="900430" algn="l"/>
                <a:tab pos="1260475" algn="l"/>
                <a:tab pos="1620520" algn="l"/>
                <a:tab pos="1980565" algn="l"/>
                <a:tab pos="2700655" algn="l"/>
                <a:tab pos="3780790" algn="l"/>
                <a:tab pos="5220970" algn="l"/>
                <a:tab pos="5742940" algn="r"/>
              </a:tabLst>
            </a:pPr>
            <a:r>
              <a:rPr lang="en-US" sz="1800" spc="-5" dirty="0">
                <a:solidFill>
                  <a:srgbClr val="3E6FD2"/>
                </a:solidFill>
                <a:uFill>
                  <a:solidFill>
                    <a:srgbClr val="000000"/>
                  </a:solidFill>
                </a:uFill>
                <a:ea typeface="Arial Unicode MS"/>
                <a:cs typeface="Arial Unicode MS"/>
              </a:rPr>
              <a:t>Ambitious and sustained</a:t>
            </a:r>
            <a:r>
              <a:rPr lang="en-US" sz="1800" b="0" spc="-5" dirty="0">
                <a:solidFill>
                  <a:srgbClr val="3E6FD2"/>
                </a:solidFill>
                <a:uFill>
                  <a:solidFill>
                    <a:srgbClr val="000000"/>
                  </a:solidFill>
                </a:uFill>
                <a:ea typeface="Arial Unicode MS"/>
                <a:cs typeface="Arial Unicode MS"/>
              </a:rPr>
              <a:t> </a:t>
            </a:r>
            <a:r>
              <a:rPr lang="en-US" sz="1800" spc="-5" dirty="0">
                <a:solidFill>
                  <a:srgbClr val="3E6FD2"/>
                </a:solidFill>
                <a:uFill>
                  <a:solidFill>
                    <a:srgbClr val="000000"/>
                  </a:solidFill>
                </a:uFill>
                <a:ea typeface="Arial Unicode MS"/>
                <a:cs typeface="Arial Unicode MS"/>
              </a:rPr>
              <a:t>reduction </a:t>
            </a:r>
            <a:r>
              <a:rPr lang="en-US" sz="1800" b="0" spc="-5" dirty="0">
                <a:solidFill>
                  <a:srgbClr val="3E6FD2"/>
                </a:solidFill>
                <a:uFill>
                  <a:solidFill>
                    <a:srgbClr val="000000"/>
                  </a:solidFill>
                </a:uFill>
                <a:ea typeface="Arial Unicode MS"/>
                <a:cs typeface="Arial Unicode MS"/>
              </a:rPr>
              <a:t>of plastic food containers and cups (including covers and lids)</a:t>
            </a:r>
            <a:r>
              <a:rPr lang="en-GB" sz="1800" b="0" spc="-5" dirty="0">
                <a:solidFill>
                  <a:srgbClr val="3E6FD2"/>
                </a:solidFill>
                <a:uFill>
                  <a:solidFill>
                    <a:srgbClr val="000000"/>
                  </a:solidFill>
                </a:uFill>
                <a:ea typeface="Arial Unicode MS"/>
                <a:cs typeface="Arial Unicode MS"/>
              </a:rPr>
              <a:t>. </a:t>
            </a:r>
          </a:p>
          <a:p>
            <a:pPr algn="just"/>
            <a:r>
              <a:rPr lang="en-GB" sz="1800" spc="-5" dirty="0">
                <a:solidFill>
                  <a:srgbClr val="3E6FD2"/>
                </a:solidFill>
                <a:uFill>
                  <a:solidFill>
                    <a:srgbClr val="000000"/>
                  </a:solidFill>
                </a:uFill>
                <a:ea typeface="Arial Unicode MS"/>
                <a:cs typeface="Arial Unicode MS"/>
              </a:rPr>
              <a:t>National marketing restrictions </a:t>
            </a:r>
            <a:r>
              <a:rPr lang="en-GB" sz="1800" b="0" spc="-5" dirty="0">
                <a:solidFill>
                  <a:srgbClr val="3E6FD2"/>
                </a:solidFill>
                <a:uFill>
                  <a:solidFill>
                    <a:srgbClr val="000000"/>
                  </a:solidFill>
                </a:uFill>
                <a:ea typeface="Arial Unicode MS"/>
                <a:cs typeface="Arial Unicode MS"/>
              </a:rPr>
              <a:t>for products with options to substitute.</a:t>
            </a:r>
            <a:endParaRPr lang="en-GB" sz="1800" b="0" dirty="0">
              <a:solidFill>
                <a:srgbClr val="3E6FD2"/>
              </a:solidFill>
              <a:latin typeface="Verdana"/>
            </a:endParaRPr>
          </a:p>
          <a:p>
            <a:pPr marL="742950" lvl="1" indent="-285750">
              <a:spcBef>
                <a:spcPts val="600"/>
              </a:spcBef>
              <a:buFont typeface="Arial" panose="020B0604020202020204" pitchFamily="34" charset="0"/>
              <a:buChar char="•"/>
            </a:pPr>
            <a:r>
              <a:rPr lang="en-GB" sz="1800" b="0" dirty="0">
                <a:solidFill>
                  <a:srgbClr val="3E6FD2"/>
                </a:solidFill>
                <a:latin typeface="Verdana"/>
              </a:rPr>
              <a:t>Food containers </a:t>
            </a:r>
          </a:p>
          <a:p>
            <a:pPr marL="742950" lvl="1" indent="-285750">
              <a:buFont typeface="Arial" panose="020B0604020202020204" pitchFamily="34" charset="0"/>
              <a:buChar char="•"/>
            </a:pPr>
            <a:r>
              <a:rPr lang="en-GB" sz="1800" b="0" dirty="0">
                <a:solidFill>
                  <a:srgbClr val="3E6FD2"/>
                </a:solidFill>
                <a:latin typeface="Verdana"/>
              </a:rPr>
              <a:t>Cups for beverages</a:t>
            </a:r>
          </a:p>
          <a:p>
            <a:endParaRPr lang="en-GB" sz="1800" dirty="0">
              <a:solidFill>
                <a:srgbClr val="3E6FD2"/>
              </a:solidFill>
              <a:latin typeface="Verdana"/>
            </a:endParaRPr>
          </a:p>
          <a:p>
            <a:endParaRPr lang="en-GB" sz="1800" dirty="0">
              <a:solidFill>
                <a:srgbClr val="3E6FD2"/>
              </a:solidFill>
              <a:latin typeface="Verdana"/>
            </a:endParaRPr>
          </a:p>
          <a:p>
            <a:r>
              <a:rPr lang="en-GB" sz="1800" dirty="0">
                <a:solidFill>
                  <a:srgbClr val="3E6FD2"/>
                </a:solidFill>
                <a:latin typeface="Verdana"/>
              </a:rPr>
              <a:t>Member States choose the appropriate measures</a:t>
            </a:r>
          </a:p>
          <a:p>
            <a:pPr marL="742950" lvl="1" indent="-285750">
              <a:spcBef>
                <a:spcPts val="600"/>
              </a:spcBef>
              <a:buFont typeface="Arial" panose="020B0604020202020204" pitchFamily="34" charset="0"/>
              <a:buChar char="•"/>
            </a:pPr>
            <a:r>
              <a:rPr lang="en-GB" sz="1800" b="0" dirty="0">
                <a:solidFill>
                  <a:srgbClr val="3E6FD2"/>
                </a:solidFill>
                <a:latin typeface="Verdana"/>
              </a:rPr>
              <a:t>Consumption reduction targets</a:t>
            </a:r>
          </a:p>
          <a:p>
            <a:pPr marL="742950" lvl="1" indent="-285750">
              <a:spcBef>
                <a:spcPts val="600"/>
              </a:spcBef>
              <a:buFont typeface="Arial" panose="020B0604020202020204" pitchFamily="34" charset="0"/>
              <a:buChar char="•"/>
            </a:pPr>
            <a:r>
              <a:rPr lang="en-GB" sz="1800" b="0" dirty="0">
                <a:solidFill>
                  <a:srgbClr val="3E6FD2"/>
                </a:solidFill>
                <a:latin typeface="Verdana"/>
              </a:rPr>
              <a:t>Economic instruments </a:t>
            </a:r>
          </a:p>
          <a:p>
            <a:pPr marL="742950" lvl="1" indent="-285750">
              <a:spcBef>
                <a:spcPts val="600"/>
              </a:spcBef>
              <a:buFont typeface="Arial" panose="020B0604020202020204" pitchFamily="34" charset="0"/>
              <a:buChar char="•"/>
            </a:pPr>
            <a:r>
              <a:rPr lang="en-GB" sz="1800" b="0" dirty="0">
                <a:solidFill>
                  <a:srgbClr val="3E6FD2"/>
                </a:solidFill>
                <a:latin typeface="Verdana"/>
              </a:rPr>
              <a:t>Increase the availability of alternatives e.g. re-usable </a:t>
            </a:r>
          </a:p>
          <a:p>
            <a:pPr marL="742950" lvl="1" indent="-285750">
              <a:spcBef>
                <a:spcPts val="600"/>
              </a:spcBef>
              <a:buFont typeface="Arial" panose="020B0604020202020204" pitchFamily="34" charset="0"/>
              <a:buChar char="•"/>
            </a:pPr>
            <a:r>
              <a:rPr lang="en-US" sz="1800" b="0" dirty="0">
                <a:solidFill>
                  <a:srgbClr val="3E6FD2"/>
                </a:solidFill>
                <a:latin typeface="Verdana"/>
              </a:rPr>
              <a:t>Items not provided free of charge</a:t>
            </a:r>
            <a:endParaRPr lang="en-GB" sz="1800" b="0" dirty="0">
              <a:solidFill>
                <a:srgbClr val="3E6FD2"/>
              </a:solidFill>
              <a:latin typeface="Verdan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84984"/>
            <a:ext cx="273630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4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0184" y="1282690"/>
            <a:ext cx="8208912" cy="400110"/>
          </a:xfrm>
          <a:prstGeom prst="rect">
            <a:avLst/>
          </a:prstGeom>
          <a:noFill/>
        </p:spPr>
        <p:txBody>
          <a:bodyPr wrap="square" rtlCol="0">
            <a:spAutoFit/>
          </a:bodyPr>
          <a:lstStyle/>
          <a:p>
            <a:r>
              <a:rPr lang="en-GB" sz="2000" dirty="0">
                <a:solidFill>
                  <a:srgbClr val="0F5494"/>
                </a:solidFill>
                <a:latin typeface="Verdana"/>
              </a:rPr>
              <a:t>Market restriction - bans (Article 5)</a:t>
            </a:r>
          </a:p>
        </p:txBody>
      </p:sp>
      <p:sp>
        <p:nvSpPr>
          <p:cNvPr id="7" name="TextBox 6"/>
          <p:cNvSpPr txBox="1"/>
          <p:nvPr/>
        </p:nvSpPr>
        <p:spPr>
          <a:xfrm>
            <a:off x="517724" y="1988840"/>
            <a:ext cx="8401372" cy="3831818"/>
          </a:xfrm>
          <a:prstGeom prst="rect">
            <a:avLst/>
          </a:prstGeom>
          <a:noFill/>
        </p:spPr>
        <p:txBody>
          <a:bodyPr wrap="square" rtlCol="0">
            <a:spAutoFit/>
          </a:bodyPr>
          <a:lstStyle/>
          <a:p>
            <a:pPr>
              <a:spcBef>
                <a:spcPts val="600"/>
              </a:spcBef>
            </a:pPr>
            <a:r>
              <a:rPr lang="en-GB" sz="1800" dirty="0">
                <a:solidFill>
                  <a:srgbClr val="0070C0"/>
                </a:solidFill>
                <a:latin typeface="Verdana"/>
              </a:rPr>
              <a:t>Market restrictions or bans </a:t>
            </a:r>
            <a:r>
              <a:rPr lang="en-GB" sz="1800" b="0" dirty="0">
                <a:solidFill>
                  <a:srgbClr val="0070C0"/>
                </a:solidFill>
                <a:latin typeface="Verdana"/>
              </a:rPr>
              <a:t>on products with readily available alternatives (both single &amp; multi use): </a:t>
            </a:r>
          </a:p>
          <a:p>
            <a:pPr marL="742950" lvl="1" indent="-285750">
              <a:spcBef>
                <a:spcPts val="600"/>
              </a:spcBef>
              <a:buFont typeface="Wingdings" panose="05000000000000000000" pitchFamily="2" charset="2"/>
              <a:buChar char="§"/>
            </a:pPr>
            <a:r>
              <a:rPr lang="en-GB" sz="1800" b="0" dirty="0">
                <a:solidFill>
                  <a:srgbClr val="0070C0"/>
                </a:solidFill>
                <a:latin typeface="Verdana"/>
              </a:rPr>
              <a:t>Cotton bud sticks</a:t>
            </a:r>
          </a:p>
          <a:p>
            <a:pPr marL="742950" lvl="1" indent="-285750">
              <a:spcBef>
                <a:spcPts val="600"/>
              </a:spcBef>
              <a:buFont typeface="Wingdings" panose="05000000000000000000" pitchFamily="2" charset="2"/>
              <a:buChar char="§"/>
            </a:pPr>
            <a:r>
              <a:rPr lang="en-GB" sz="1800" b="0" dirty="0">
                <a:solidFill>
                  <a:srgbClr val="0070C0"/>
                </a:solidFill>
                <a:latin typeface="Verdana"/>
              </a:rPr>
              <a:t>Cutlery</a:t>
            </a:r>
          </a:p>
          <a:p>
            <a:pPr marL="742950" lvl="1" indent="-285750">
              <a:spcBef>
                <a:spcPts val="600"/>
              </a:spcBef>
              <a:buFont typeface="Wingdings" panose="05000000000000000000" pitchFamily="2" charset="2"/>
              <a:buChar char="§"/>
            </a:pPr>
            <a:r>
              <a:rPr lang="en-GB" sz="1800" b="0" dirty="0">
                <a:solidFill>
                  <a:srgbClr val="0070C0"/>
                </a:solidFill>
                <a:latin typeface="Verdana"/>
              </a:rPr>
              <a:t>Plates</a:t>
            </a:r>
          </a:p>
          <a:p>
            <a:pPr marL="742950" lvl="1" indent="-285750">
              <a:spcBef>
                <a:spcPts val="600"/>
              </a:spcBef>
              <a:buFont typeface="Wingdings" panose="05000000000000000000" pitchFamily="2" charset="2"/>
              <a:buChar char="§"/>
            </a:pPr>
            <a:r>
              <a:rPr lang="en-GB" sz="1800" b="0" dirty="0">
                <a:solidFill>
                  <a:srgbClr val="0070C0"/>
                </a:solidFill>
                <a:latin typeface="Verdana"/>
              </a:rPr>
              <a:t>Straws</a:t>
            </a:r>
          </a:p>
          <a:p>
            <a:pPr marL="742950" lvl="1" indent="-285750">
              <a:spcBef>
                <a:spcPts val="600"/>
              </a:spcBef>
              <a:buFont typeface="Wingdings" panose="05000000000000000000" pitchFamily="2" charset="2"/>
              <a:buChar char="§"/>
            </a:pPr>
            <a:r>
              <a:rPr lang="en-GB" sz="1800" b="0" dirty="0">
                <a:solidFill>
                  <a:srgbClr val="0070C0"/>
                </a:solidFill>
                <a:latin typeface="Verdana"/>
              </a:rPr>
              <a:t>Beverage stirrers</a:t>
            </a:r>
          </a:p>
          <a:p>
            <a:pPr marL="742950" lvl="1" indent="-285750">
              <a:spcBef>
                <a:spcPts val="600"/>
              </a:spcBef>
              <a:buFont typeface="Wingdings" panose="05000000000000000000" pitchFamily="2" charset="2"/>
              <a:buChar char="§"/>
            </a:pPr>
            <a:r>
              <a:rPr lang="en-GB" sz="1800" b="0" dirty="0">
                <a:solidFill>
                  <a:srgbClr val="0070C0"/>
                </a:solidFill>
                <a:latin typeface="Verdana"/>
              </a:rPr>
              <a:t>Sticks for balloons</a:t>
            </a:r>
          </a:p>
          <a:p>
            <a:pPr lvl="1">
              <a:spcBef>
                <a:spcPts val="600"/>
              </a:spcBef>
            </a:pPr>
            <a:endParaRPr lang="en-US" sz="1800" b="0" spc="-5" dirty="0">
              <a:solidFill>
                <a:srgbClr val="0070C0"/>
              </a:solidFill>
              <a:uFill>
                <a:solidFill>
                  <a:srgbClr val="000000"/>
                </a:solidFill>
              </a:uFill>
              <a:ea typeface="Arial Unicode MS"/>
              <a:cs typeface="Arial Unicode MS"/>
            </a:endParaRPr>
          </a:p>
          <a:p>
            <a:pPr lvl="1">
              <a:spcBef>
                <a:spcPts val="600"/>
              </a:spcBef>
            </a:pPr>
            <a:endParaRPr lang="en-GB" sz="1800" b="0" dirty="0">
              <a:solidFill>
                <a:srgbClr val="0F5494"/>
              </a:solidFill>
              <a:latin typeface="Verdana"/>
            </a:endParaRPr>
          </a:p>
          <a:p>
            <a:pPr marL="285750" indent="-285750">
              <a:spcBef>
                <a:spcPts val="600"/>
              </a:spcBef>
              <a:buFont typeface="Arial" panose="020B0604020202020204" pitchFamily="34" charset="0"/>
              <a:buChar char="•"/>
            </a:pPr>
            <a:endParaRPr lang="en-GB" sz="1800" b="0" dirty="0">
              <a:solidFill>
                <a:srgbClr val="0F5494"/>
              </a:solidFill>
              <a:latin typeface="Verdana"/>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378" y="3056764"/>
            <a:ext cx="2252714" cy="116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209" y="2974263"/>
            <a:ext cx="1850157" cy="114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710221"/>
      </p:ext>
    </p:extLst>
  </p:cSld>
  <p:clrMapOvr>
    <a:masterClrMapping/>
  </p:clrMapOvr>
</p:sld>
</file>

<file path=ppt/theme/theme1.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940188331AF345A5AE93DB37FD5CAE" ma:contentTypeVersion="1" ma:contentTypeDescription="Create a new document." ma:contentTypeScope="" ma:versionID="764457bdba50affcc4008e3a1fb3992d">
  <xsd:schema xmlns:xsd="http://www.w3.org/2001/XMLSchema" xmlns:xs="http://www.w3.org/2001/XMLSchema" xmlns:p="http://schemas.microsoft.com/office/2006/metadata/properties" xmlns:ns2="4fb4bed0-e17b-4abc-8a95-993000fe37c9" targetNamespace="http://schemas.microsoft.com/office/2006/metadata/properties" ma:root="true" ma:fieldsID="8b595613ede5c6c3892834057defd2d8" ns2:_="">
    <xsd:import namespace="4fb4bed0-e17b-4abc-8a95-993000fe37c9"/>
    <xsd:element name="properties">
      <xsd:complexType>
        <xsd:sequence>
          <xsd:element name="documentManagement">
            <xsd:complexType>
              <xsd:all>
                <xsd:element ref="ns2:A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4bed0-e17b-4abc-8a95-993000fe37c9" elementFormDefault="qualified">
    <xsd:import namespace="http://schemas.microsoft.com/office/2006/documentManagement/types"/>
    <xsd:import namespace="http://schemas.microsoft.com/office/infopath/2007/PartnerControls"/>
    <xsd:element name="Ares" ma:index="8" nillable="true" ma:displayName="Ares" ma:description="To insert Ares reference and link" ma:format="Hyperlink" ma:internalName="Are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res xmlns="4fb4bed0-e17b-4abc-8a95-993000fe37c9">
      <Url xsi:nil="true"/>
      <Description xsi:nil="true"/>
    </Ar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7B40C-A5AB-45B6-9099-A58C5C4469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b4bed0-e17b-4abc-8a95-993000fe3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80FCD1-CA9C-4408-9A29-3F50083D3066}">
  <ds:schemaRefs>
    <ds:schemaRef ds:uri="http://schemas.microsoft.com/office/2006/documentManagement/types"/>
    <ds:schemaRef ds:uri="http://purl.org/dc/terms/"/>
    <ds:schemaRef ds:uri="http://purl.org/dc/dcmitype/"/>
    <ds:schemaRef ds:uri="http://schemas.openxmlformats.org/package/2006/metadata/core-properties"/>
    <ds:schemaRef ds:uri="4fb4bed0-e17b-4abc-8a95-993000fe37c9"/>
    <ds:schemaRef ds:uri="http://www.w3.org/XML/1998/namespace"/>
    <ds:schemaRef ds:uri="http://schemas.microsoft.com/office/2006/metadata/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E6B20CF2-D53C-48E8-ABD9-3314E2E62F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1664</TotalTime>
  <Words>1651</Words>
  <Application>Microsoft Office PowerPoint</Application>
  <PresentationFormat>On-screen Show (4:3)</PresentationFormat>
  <Paragraphs>204</Paragraphs>
  <Slides>22</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 Unicode MS</vt:lpstr>
      <vt:lpstr>Arial</vt:lpstr>
      <vt:lpstr>Calibri</vt:lpstr>
      <vt:lpstr>Courier New</vt:lpstr>
      <vt:lpstr>Symbol</vt:lpstr>
      <vt:lpstr>Times New Roman</vt:lpstr>
      <vt:lpstr>Verdana</vt:lpstr>
      <vt:lpstr>Wingdings</vt:lpstr>
      <vt:lpstr>1_Blank</vt:lpstr>
      <vt:lpstr>2_Blank</vt:lpstr>
      <vt:lpstr>PowerPoint Presentation</vt:lpstr>
      <vt:lpstr>EU' Circular Economy Package</vt:lpstr>
      <vt:lpstr>EU's Plastic Strategy – adopted by European Commision in January 2018</vt:lpstr>
      <vt:lpstr>Implementation of the Plastics Strategy:  Reducing Marine Litter </vt:lpstr>
      <vt:lpstr>PowerPoint Presentation</vt:lpstr>
      <vt:lpstr>PowerPoint Presentation</vt:lpstr>
      <vt:lpstr>The Directive will ensure the reduction of the impact of certain plastic products on the environment</vt:lpstr>
      <vt:lpstr>PowerPoint Presentation</vt:lpstr>
      <vt:lpstr>PowerPoint Presentation</vt:lpstr>
      <vt:lpstr>PowerPoint Presentation</vt:lpstr>
      <vt:lpstr>PowerPoint Presentation</vt:lpstr>
      <vt:lpstr>PowerPoint Presentation</vt:lpstr>
      <vt:lpstr>Provisions on Fishing gear</vt:lpstr>
      <vt:lpstr>PowerPoint Presentation</vt:lpstr>
      <vt:lpstr>PowerPoint Presentation</vt:lpstr>
      <vt:lpstr> (Next steps 2)  Evaluation of biodegradability</vt:lpstr>
      <vt:lpstr>Impacts &amp; costs</vt:lpstr>
      <vt:lpstr> Implementation of the Plastics Strategy - Pledging Campaign </vt:lpstr>
      <vt:lpstr>Circular Plastics Alliance</vt:lpstr>
      <vt:lpstr>Circular Plastic Alliance (2)</vt:lpstr>
      <vt:lpstr>Few Preliminary Conclusions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PORRA Federico (EMPL)</dc:creator>
  <cp:lastModifiedBy>Dalia Tal</cp:lastModifiedBy>
  <cp:revision>178</cp:revision>
  <cp:lastPrinted>2019-03-11T09:22:37Z</cp:lastPrinted>
  <dcterms:created xsi:type="dcterms:W3CDTF">2018-05-25T12:18:20Z</dcterms:created>
  <dcterms:modified xsi:type="dcterms:W3CDTF">2019-03-13T22:21:56Z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0x010100B7940188331AF345A5AE93DB37FD5CAE</vt:lpwstr>
  </property>
</Properties>
</file>