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89" r:id="rId2"/>
    <p:sldId id="285" r:id="rId3"/>
    <p:sldId id="286" r:id="rId4"/>
    <p:sldId id="262" r:id="rId5"/>
    <p:sldId id="267" r:id="rId6"/>
    <p:sldId id="270" r:id="rId7"/>
    <p:sldId id="264" r:id="rId8"/>
    <p:sldId id="282" r:id="rId9"/>
    <p:sldId id="265" r:id="rId10"/>
    <p:sldId id="274" r:id="rId11"/>
    <p:sldId id="266" r:id="rId12"/>
    <p:sldId id="275" r:id="rId13"/>
    <p:sldId id="276" r:id="rId14"/>
    <p:sldId id="290" r:id="rId15"/>
    <p:sldId id="291" r:id="rId16"/>
    <p:sldId id="292" r:id="rId17"/>
    <p:sldId id="293" r:id="rId18"/>
    <p:sldId id="280" r:id="rId19"/>
    <p:sldId id="28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9" d="100"/>
          <a:sy n="69" d="100"/>
        </p:scale>
        <p:origin x="564" y="44"/>
      </p:cViewPr>
      <p:guideLst/>
    </p:cSldViewPr>
  </p:slideViewPr>
  <p:notesTextViewPr>
    <p:cViewPr>
      <p:scale>
        <a:sx n="1" d="1"/>
        <a:sy n="1" d="1"/>
      </p:scale>
      <p:origin x="0" y="0"/>
    </p:cViewPr>
  </p:notesTextViewPr>
  <p:sorterViewPr>
    <p:cViewPr varScale="1">
      <p:scale>
        <a:sx n="100" d="100"/>
        <a:sy n="100" d="100"/>
      </p:scale>
      <p:origin x="0" y="-402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EA37FC-5D3E-4710-98C0-A58407765CF8}" type="datetimeFigureOut">
              <a:rPr lang="en-US" smtClean="0"/>
              <a:t>3/14/2019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2060BD-7B44-46BF-8413-E2175AE7C73B}" type="slidenum">
              <a:rPr lang="en-US" smtClean="0"/>
              <a:t>‹#›</a:t>
            </a:fld>
            <a:endParaRPr lang="en-US"/>
          </a:p>
        </p:txBody>
      </p:sp>
    </p:spTree>
    <p:extLst>
      <p:ext uri="{BB962C8B-B14F-4D97-AF65-F5344CB8AC3E}">
        <p14:creationId xmlns:p14="http://schemas.microsoft.com/office/powerpoint/2010/main" val="33974287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7" name="Google Shape;97;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 name="Google Shape;98;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
        <p:nvSpPr>
          <p:cNvPr id="99" name="Google Shape;99;p3:notes"/>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1/9/2019</a:t>
            </a:r>
            <a:endParaRPr/>
          </a:p>
        </p:txBody>
      </p:sp>
      <p:sp>
        <p:nvSpPr>
          <p:cNvPr id="100" name="Google Shape;100;p3:notes"/>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a:p>
        </p:txBody>
      </p:sp>
      <p:sp>
        <p:nvSpPr>
          <p:cNvPr id="101" name="Google Shape;101;p3:notes"/>
          <p:cNvSpPr txBox="1">
            <a:spLocks noGrp="1"/>
          </p:cNvSpPr>
          <p:nvPr>
            <p:ph type="hdr" idx="3"/>
          </p:nvPr>
        </p:nvSpPr>
        <p:spPr>
          <a:xfrm>
            <a:off x="0" y="0"/>
            <a:ext cx="2971800" cy="457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042612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7" name="Google Shape;127;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714377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5" name="Google Shape;13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297513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58168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B60A6B7-7680-473D-A190-D4D9ED13201D}" type="datetimeFigureOut">
              <a:rPr lang="en-US" smtClean="0"/>
              <a:t>3/14/2019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604CF5-22E2-409C-8423-ABE666B1AF54}" type="slidenum">
              <a:rPr lang="en-US" smtClean="0"/>
              <a:t>‹#›</a:t>
            </a:fld>
            <a:endParaRPr lang="en-US"/>
          </a:p>
        </p:txBody>
      </p:sp>
    </p:spTree>
    <p:extLst>
      <p:ext uri="{BB962C8B-B14F-4D97-AF65-F5344CB8AC3E}">
        <p14:creationId xmlns:p14="http://schemas.microsoft.com/office/powerpoint/2010/main" val="42356396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60A6B7-7680-473D-A190-D4D9ED13201D}" type="datetimeFigureOut">
              <a:rPr lang="en-US" smtClean="0"/>
              <a:t>3/14/2019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604CF5-22E2-409C-8423-ABE666B1AF54}" type="slidenum">
              <a:rPr lang="en-US" smtClean="0"/>
              <a:t>‹#›</a:t>
            </a:fld>
            <a:endParaRPr lang="en-US"/>
          </a:p>
        </p:txBody>
      </p:sp>
    </p:spTree>
    <p:extLst>
      <p:ext uri="{BB962C8B-B14F-4D97-AF65-F5344CB8AC3E}">
        <p14:creationId xmlns:p14="http://schemas.microsoft.com/office/powerpoint/2010/main" val="14013307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60A6B7-7680-473D-A190-D4D9ED13201D}" type="datetimeFigureOut">
              <a:rPr lang="en-US" smtClean="0"/>
              <a:t>3/14/2019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604CF5-22E2-409C-8423-ABE666B1AF54}" type="slidenum">
              <a:rPr lang="en-US" smtClean="0"/>
              <a:t>‹#›</a:t>
            </a:fld>
            <a:endParaRPr lang="en-US"/>
          </a:p>
        </p:txBody>
      </p:sp>
    </p:spTree>
    <p:extLst>
      <p:ext uri="{BB962C8B-B14F-4D97-AF65-F5344CB8AC3E}">
        <p14:creationId xmlns:p14="http://schemas.microsoft.com/office/powerpoint/2010/main" val="2687532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60A6B7-7680-473D-A190-D4D9ED13201D}" type="datetimeFigureOut">
              <a:rPr lang="en-US" smtClean="0"/>
              <a:t>3/14/2019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604CF5-22E2-409C-8423-ABE666B1AF54}" type="slidenum">
              <a:rPr lang="en-US" smtClean="0"/>
              <a:t>‹#›</a:t>
            </a:fld>
            <a:endParaRPr lang="en-US"/>
          </a:p>
        </p:txBody>
      </p:sp>
    </p:spTree>
    <p:extLst>
      <p:ext uri="{BB962C8B-B14F-4D97-AF65-F5344CB8AC3E}">
        <p14:creationId xmlns:p14="http://schemas.microsoft.com/office/powerpoint/2010/main" val="6039253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B60A6B7-7680-473D-A190-D4D9ED13201D}" type="datetimeFigureOut">
              <a:rPr lang="en-US" smtClean="0"/>
              <a:t>3/14/2019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604CF5-22E2-409C-8423-ABE666B1AF54}" type="slidenum">
              <a:rPr lang="en-US" smtClean="0"/>
              <a:t>‹#›</a:t>
            </a:fld>
            <a:endParaRPr lang="en-US"/>
          </a:p>
        </p:txBody>
      </p:sp>
    </p:spTree>
    <p:extLst>
      <p:ext uri="{BB962C8B-B14F-4D97-AF65-F5344CB8AC3E}">
        <p14:creationId xmlns:p14="http://schemas.microsoft.com/office/powerpoint/2010/main" val="1067985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B60A6B7-7680-473D-A190-D4D9ED13201D}" type="datetimeFigureOut">
              <a:rPr lang="en-US" smtClean="0"/>
              <a:t>3/14/2019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604CF5-22E2-409C-8423-ABE666B1AF54}" type="slidenum">
              <a:rPr lang="en-US" smtClean="0"/>
              <a:t>‹#›</a:t>
            </a:fld>
            <a:endParaRPr lang="en-US"/>
          </a:p>
        </p:txBody>
      </p:sp>
    </p:spTree>
    <p:extLst>
      <p:ext uri="{BB962C8B-B14F-4D97-AF65-F5344CB8AC3E}">
        <p14:creationId xmlns:p14="http://schemas.microsoft.com/office/powerpoint/2010/main" val="40148214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B60A6B7-7680-473D-A190-D4D9ED13201D}" type="datetimeFigureOut">
              <a:rPr lang="en-US" smtClean="0"/>
              <a:t>3/14/2019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604CF5-22E2-409C-8423-ABE666B1AF54}" type="slidenum">
              <a:rPr lang="en-US" smtClean="0"/>
              <a:t>‹#›</a:t>
            </a:fld>
            <a:endParaRPr lang="en-US"/>
          </a:p>
        </p:txBody>
      </p:sp>
    </p:spTree>
    <p:extLst>
      <p:ext uri="{BB962C8B-B14F-4D97-AF65-F5344CB8AC3E}">
        <p14:creationId xmlns:p14="http://schemas.microsoft.com/office/powerpoint/2010/main" val="16410302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B60A6B7-7680-473D-A190-D4D9ED13201D}" type="datetimeFigureOut">
              <a:rPr lang="en-US" smtClean="0"/>
              <a:t>3/14/2019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604CF5-22E2-409C-8423-ABE666B1AF54}" type="slidenum">
              <a:rPr lang="en-US" smtClean="0"/>
              <a:t>‹#›</a:t>
            </a:fld>
            <a:endParaRPr lang="en-US"/>
          </a:p>
        </p:txBody>
      </p:sp>
    </p:spTree>
    <p:extLst>
      <p:ext uri="{BB962C8B-B14F-4D97-AF65-F5344CB8AC3E}">
        <p14:creationId xmlns:p14="http://schemas.microsoft.com/office/powerpoint/2010/main" val="2942077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60A6B7-7680-473D-A190-D4D9ED13201D}" type="datetimeFigureOut">
              <a:rPr lang="en-US" smtClean="0"/>
              <a:t>3/14/2019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604CF5-22E2-409C-8423-ABE666B1AF54}" type="slidenum">
              <a:rPr lang="en-US" smtClean="0"/>
              <a:t>‹#›</a:t>
            </a:fld>
            <a:endParaRPr lang="en-US"/>
          </a:p>
        </p:txBody>
      </p:sp>
    </p:spTree>
    <p:extLst>
      <p:ext uri="{BB962C8B-B14F-4D97-AF65-F5344CB8AC3E}">
        <p14:creationId xmlns:p14="http://schemas.microsoft.com/office/powerpoint/2010/main" val="22461730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B60A6B7-7680-473D-A190-D4D9ED13201D}" type="datetimeFigureOut">
              <a:rPr lang="en-US" smtClean="0"/>
              <a:t>3/14/2019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604CF5-22E2-409C-8423-ABE666B1AF54}" type="slidenum">
              <a:rPr lang="en-US" smtClean="0"/>
              <a:t>‹#›</a:t>
            </a:fld>
            <a:endParaRPr lang="en-US"/>
          </a:p>
        </p:txBody>
      </p:sp>
    </p:spTree>
    <p:extLst>
      <p:ext uri="{BB962C8B-B14F-4D97-AF65-F5344CB8AC3E}">
        <p14:creationId xmlns:p14="http://schemas.microsoft.com/office/powerpoint/2010/main" val="2425790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B60A6B7-7680-473D-A190-D4D9ED13201D}" type="datetimeFigureOut">
              <a:rPr lang="en-US" smtClean="0"/>
              <a:t>3/14/2019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604CF5-22E2-409C-8423-ABE666B1AF54}" type="slidenum">
              <a:rPr lang="en-US" smtClean="0"/>
              <a:t>‹#›</a:t>
            </a:fld>
            <a:endParaRPr lang="en-US"/>
          </a:p>
        </p:txBody>
      </p:sp>
    </p:spTree>
    <p:extLst>
      <p:ext uri="{BB962C8B-B14F-4D97-AF65-F5344CB8AC3E}">
        <p14:creationId xmlns:p14="http://schemas.microsoft.com/office/powerpoint/2010/main" val="2349067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60A6B7-7680-473D-A190-D4D9ED13201D}" type="datetimeFigureOut">
              <a:rPr lang="en-US" smtClean="0"/>
              <a:t>3/14/2019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604CF5-22E2-409C-8423-ABE666B1AF54}" type="slidenum">
              <a:rPr lang="en-US" smtClean="0"/>
              <a:t>‹#›</a:t>
            </a:fld>
            <a:endParaRPr lang="en-US"/>
          </a:p>
        </p:txBody>
      </p:sp>
    </p:spTree>
    <p:extLst>
      <p:ext uri="{BB962C8B-B14F-4D97-AF65-F5344CB8AC3E}">
        <p14:creationId xmlns:p14="http://schemas.microsoft.com/office/powerpoint/2010/main" val="15385123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gif"/><Relationship Id="rId4" Type="http://schemas.openxmlformats.org/officeDocument/2006/relationships/image" Target="../media/image32.jpeg"/></Relationships>
</file>

<file path=ppt/slides/_rels/slide12.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hyperlink" Target="https://youtu.be/gPjxfP_lK74" TargetMode="External"/><Relationship Id="rId1" Type="http://schemas.openxmlformats.org/officeDocument/2006/relationships/slideLayout" Target="../slideLayouts/slideLayout7.xml"/><Relationship Id="rId4" Type="http://schemas.openxmlformats.org/officeDocument/2006/relationships/hyperlink" Target="https://www.youtube.com/watch?v=gPjxfP_lK74&amp;feature=youtu.be"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hyperlink" Target="https://www.youtube.com/watch?v=e8SDoRbdZ20"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4.xml"/><Relationship Id="rId4" Type="http://schemas.openxmlformats.org/officeDocument/2006/relationships/image" Target="../media/image39.jpeg"/></Relationships>
</file>

<file path=ppt/slides/_rels/slide19.xml.rels><?xml version="1.0" encoding="UTF-8" standalone="yes"?>
<Relationships xmlns="http://schemas.openxmlformats.org/package/2006/relationships"><Relationship Id="rId3" Type="http://schemas.openxmlformats.org/officeDocument/2006/relationships/hyperlink" Target="https://www.popsugar.com/beauty/How-Create-Waves-Diffuser-44757131" TargetMode="External"/><Relationship Id="rId2" Type="http://schemas.openxmlformats.org/officeDocument/2006/relationships/hyperlink" Target="https://www.popsugar.com/beauty/Best-Hair-Products-March-2019-45864464" TargetMode="External"/><Relationship Id="rId1" Type="http://schemas.openxmlformats.org/officeDocument/2006/relationships/slideLayout" Target="../slideLayouts/slideLayout2.xml"/><Relationship Id="rId4" Type="http://schemas.openxmlformats.org/officeDocument/2006/relationships/hyperlink" Target="https://www.terracycle.com/en-US/"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hyperlink" Target="https://www.youtube.com/watch?v=PSxihhBzCjk"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gif"/><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png"/><Relationship Id="rId10" Type="http://schemas.openxmlformats.org/officeDocument/2006/relationships/image" Target="../media/image1.gif"/><Relationship Id="rId4" Type="http://schemas.openxmlformats.org/officeDocument/2006/relationships/image" Target="../media/image7.png"/><Relationship Id="rId9" Type="http://schemas.openxmlformats.org/officeDocument/2006/relationships/image" Target="../media/image12.jpeg"/></Relationships>
</file>

<file path=ppt/slides/_rels/slide6.xml.rels><?xml version="1.0" encoding="UTF-8" standalone="yes"?>
<Relationships xmlns="http://schemas.openxmlformats.org/package/2006/relationships"><Relationship Id="rId8" Type="http://schemas.openxmlformats.org/officeDocument/2006/relationships/image" Target="../media/image17.jpeg"/><Relationship Id="rId13" Type="http://schemas.openxmlformats.org/officeDocument/2006/relationships/image" Target="../media/image1.gif"/><Relationship Id="rId3" Type="http://schemas.openxmlformats.org/officeDocument/2006/relationships/oleObject" Target="../embeddings/oleObject1.bin"/><Relationship Id="rId7" Type="http://schemas.openxmlformats.org/officeDocument/2006/relationships/image" Target="../media/image16.jpeg"/><Relationship Id="rId12" Type="http://schemas.openxmlformats.org/officeDocument/2006/relationships/image" Target="../media/image21.jpe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5.jpeg"/><Relationship Id="rId11" Type="http://schemas.openxmlformats.org/officeDocument/2006/relationships/image" Target="../media/image20.jpeg"/><Relationship Id="rId5" Type="http://schemas.openxmlformats.org/officeDocument/2006/relationships/image" Target="../media/image14.jpeg"/><Relationship Id="rId10" Type="http://schemas.openxmlformats.org/officeDocument/2006/relationships/image" Target="../media/image19.jpeg"/><Relationship Id="rId4" Type="http://schemas.openxmlformats.org/officeDocument/2006/relationships/image" Target="../media/image13.png"/><Relationship Id="rId9"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1.gif"/></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1.gif"/><Relationship Id="rId5" Type="http://schemas.openxmlformats.org/officeDocument/2006/relationships/image" Target="../media/image28.png"/><Relationship Id="rId4" Type="http://schemas.openxmlformats.org/officeDocument/2006/relationships/image" Target="../media/image27.jpeg"/></Relationships>
</file>

<file path=ppt/slides/_rels/slide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gif"/><Relationship Id="rId4" Type="http://schemas.openxmlformats.org/officeDocument/2006/relationships/image" Target="../media/image3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701703"/>
            <a:ext cx="9144000" cy="2020552"/>
          </a:xfrm>
        </p:spPr>
        <p:txBody>
          <a:bodyPr>
            <a:normAutofit/>
          </a:bodyPr>
          <a:lstStyle/>
          <a:p>
            <a:pPr algn="r" rtl="1"/>
            <a:r>
              <a:rPr lang="he-IL" sz="3600" b="1" dirty="0" smtClean="0"/>
              <a:t>הסוף של אריזות פלסטיק חד-פעמיות: פרויקט </a:t>
            </a:r>
            <a:r>
              <a:rPr lang="en-US" sz="3600" b="1" dirty="0" smtClean="0"/>
              <a:t>LOOP</a:t>
            </a:r>
            <a:r>
              <a:rPr lang="he-IL" sz="3600" b="1" dirty="0" smtClean="0"/>
              <a:t> של חברת </a:t>
            </a:r>
            <a:r>
              <a:rPr lang="en-US" sz="3600" b="1" dirty="0" smtClean="0"/>
              <a:t>TERRACYCLE</a:t>
            </a:r>
            <a:r>
              <a:rPr lang="he-IL" sz="3600" b="1" dirty="0" smtClean="0"/>
              <a:t> והקשר הישראלי</a:t>
            </a:r>
            <a:endParaRPr lang="en-US" sz="3600" b="1" dirty="0"/>
          </a:p>
        </p:txBody>
      </p:sp>
      <p:sp>
        <p:nvSpPr>
          <p:cNvPr id="3" name="Subtitle 2"/>
          <p:cNvSpPr>
            <a:spLocks noGrp="1"/>
          </p:cNvSpPr>
          <p:nvPr>
            <p:ph type="subTitle" idx="1"/>
          </p:nvPr>
        </p:nvSpPr>
        <p:spPr/>
        <p:txBody>
          <a:bodyPr/>
          <a:lstStyle/>
          <a:p>
            <a:endParaRPr lang="en-US" dirty="0"/>
          </a:p>
        </p:txBody>
      </p:sp>
      <p:pic>
        <p:nvPicPr>
          <p:cNvPr id="5" name="Google Shape;88;p13"/>
          <p:cNvPicPr preferRelativeResize="0"/>
          <p:nvPr/>
        </p:nvPicPr>
        <p:blipFill rotWithShape="1">
          <a:blip r:embed="rId2">
            <a:alphaModFix/>
          </a:blip>
          <a:srcRect/>
          <a:stretch/>
        </p:blipFill>
        <p:spPr>
          <a:xfrm>
            <a:off x="2752436" y="145444"/>
            <a:ext cx="6714837" cy="2643937"/>
          </a:xfrm>
          <a:prstGeom prst="rect">
            <a:avLst/>
          </a:prstGeom>
          <a:noFill/>
          <a:ln>
            <a:noFill/>
          </a:ln>
        </p:spPr>
      </p:pic>
      <p:pic>
        <p:nvPicPr>
          <p:cNvPr id="6" name="Content Placeholder 3"/>
          <p:cNvPicPr>
            <a:picLocks noGrp="1" noChangeAspect="1"/>
          </p:cNvPicPr>
          <p:nvPr>
            <p:ph idx="1"/>
          </p:nvPr>
        </p:nvPicPr>
        <p:blipFill>
          <a:blip r:embed="rId3"/>
          <a:stretch>
            <a:fillRect/>
          </a:stretch>
        </p:blipFill>
        <p:spPr>
          <a:xfrm>
            <a:off x="2558474" y="3722255"/>
            <a:ext cx="6502400" cy="3058916"/>
          </a:xfrm>
          <a:prstGeom prst="rect">
            <a:avLst/>
          </a:prstGeom>
        </p:spPr>
      </p:pic>
    </p:spTree>
    <p:extLst>
      <p:ext uri="{BB962C8B-B14F-4D97-AF65-F5344CB8AC3E}">
        <p14:creationId xmlns:p14="http://schemas.microsoft.com/office/powerpoint/2010/main" val="35098433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600" b="1" dirty="0" smtClean="0"/>
              <a:t>TERRACYCLE</a:t>
            </a:r>
            <a:endParaRPr lang="en-US" sz="6600" b="1" dirty="0"/>
          </a:p>
        </p:txBody>
      </p:sp>
      <p:pic>
        <p:nvPicPr>
          <p:cNvPr id="4" name="Content Placeholder 3"/>
          <p:cNvPicPr>
            <a:picLocks noGrp="1" noChangeAspect="1"/>
          </p:cNvPicPr>
          <p:nvPr>
            <p:ph idx="1"/>
          </p:nvPr>
        </p:nvPicPr>
        <p:blipFill>
          <a:blip r:embed="rId2"/>
          <a:stretch>
            <a:fillRect/>
          </a:stretch>
        </p:blipFill>
        <p:spPr>
          <a:xfrm>
            <a:off x="332509" y="1573453"/>
            <a:ext cx="11092873" cy="5218407"/>
          </a:xfrm>
          <a:prstGeom prst="rect">
            <a:avLst/>
          </a:prstGeom>
        </p:spPr>
      </p:pic>
    </p:spTree>
    <p:extLst>
      <p:ext uri="{BB962C8B-B14F-4D97-AF65-F5344CB8AC3E}">
        <p14:creationId xmlns:p14="http://schemas.microsoft.com/office/powerpoint/2010/main" val="22420358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0"/>
          <p:cNvSpPr txBox="1">
            <a:spLocks noGrp="1"/>
          </p:cNvSpPr>
          <p:nvPr>
            <p:ph type="title"/>
          </p:nvPr>
        </p:nvSpPr>
        <p:spPr>
          <a:xfrm>
            <a:off x="1894475" y="1902372"/>
            <a:ext cx="2735400" cy="4291278"/>
          </a:xfrm>
          <a:prstGeom prst="rect">
            <a:avLst/>
          </a:prstGeom>
          <a:noFill/>
          <a:ln>
            <a:noFill/>
          </a:ln>
        </p:spPr>
        <p:txBody>
          <a:bodyPr spcFirstLastPara="1" vert="horz" wrap="square" lIns="91425" tIns="45700" rIns="91425" bIns="45700" rtlCol="0" anchor="ctr" anchorCtr="0">
            <a:noAutofit/>
          </a:bodyPr>
          <a:lstStyle/>
          <a:p>
            <a:pPr>
              <a:spcBef>
                <a:spcPts val="0"/>
              </a:spcBef>
              <a:buClr>
                <a:schemeClr val="dk1"/>
              </a:buClr>
              <a:buSzPts val="3600"/>
            </a:pPr>
            <a:r>
              <a:rPr lang="en-US" sz="4800" b="1" dirty="0"/>
              <a:t>Going beyond recycling: </a:t>
            </a:r>
            <a:endParaRPr sz="4800" b="1" dirty="0"/>
          </a:p>
          <a:p>
            <a:pPr>
              <a:spcBef>
                <a:spcPts val="0"/>
              </a:spcBef>
              <a:buClr>
                <a:schemeClr val="dk1"/>
              </a:buClr>
              <a:buSzPts val="3600"/>
            </a:pPr>
            <a:r>
              <a:rPr lang="en-US" sz="3200" b="1" dirty="0"/>
              <a:t>reusable containers for </a:t>
            </a:r>
            <a:r>
              <a:rPr lang="en-US" sz="3200" b="1" dirty="0" err="1"/>
              <a:t>Teva</a:t>
            </a:r>
            <a:r>
              <a:rPr lang="en-US" sz="3200" b="1" dirty="0"/>
              <a:t>-Deli </a:t>
            </a:r>
            <a:r>
              <a:rPr lang="en-US" sz="3200" b="1" dirty="0" smtClean="0"/>
              <a:t>burgers</a:t>
            </a:r>
            <a:r>
              <a:rPr lang="en-US" sz="3200" b="1" dirty="0"/>
              <a:t/>
            </a:r>
            <a:br>
              <a:rPr lang="en-US" sz="3200" b="1" dirty="0"/>
            </a:br>
            <a:endParaRPr sz="3200" b="1" dirty="0"/>
          </a:p>
        </p:txBody>
      </p:sp>
      <p:pic>
        <p:nvPicPr>
          <p:cNvPr id="151" name="Google Shape;151;p20"/>
          <p:cNvPicPr preferRelativeResize="0"/>
          <p:nvPr/>
        </p:nvPicPr>
        <p:blipFill rotWithShape="1">
          <a:blip r:embed="rId3">
            <a:alphaModFix/>
          </a:blip>
          <a:srcRect t="9637"/>
          <a:stretch/>
        </p:blipFill>
        <p:spPr>
          <a:xfrm>
            <a:off x="4461164" y="400667"/>
            <a:ext cx="4239490" cy="3851564"/>
          </a:xfrm>
          <a:prstGeom prst="rect">
            <a:avLst/>
          </a:prstGeom>
          <a:noFill/>
          <a:ln>
            <a:noFill/>
          </a:ln>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44821" y="2807855"/>
            <a:ext cx="4075207" cy="3866133"/>
          </a:xfrm>
          <a:prstGeom prst="rect">
            <a:avLst/>
          </a:prstGeom>
        </p:spPr>
      </p:pic>
      <p:pic>
        <p:nvPicPr>
          <p:cNvPr id="5" name="Google Shape;88;p13"/>
          <p:cNvPicPr preferRelativeResize="0"/>
          <p:nvPr/>
        </p:nvPicPr>
        <p:blipFill rotWithShape="1">
          <a:blip r:embed="rId5">
            <a:alphaModFix/>
          </a:blip>
          <a:srcRect/>
          <a:stretch/>
        </p:blipFill>
        <p:spPr>
          <a:xfrm>
            <a:off x="578069" y="93554"/>
            <a:ext cx="3605048" cy="1808818"/>
          </a:xfrm>
          <a:prstGeom prst="rect">
            <a:avLst/>
          </a:prstGeom>
          <a:noFill/>
          <a:ln>
            <a:noFill/>
          </a:ln>
        </p:spPr>
      </p:pic>
    </p:spTree>
    <p:extLst>
      <p:ext uri="{BB962C8B-B14F-4D97-AF65-F5344CB8AC3E}">
        <p14:creationId xmlns:p14="http://schemas.microsoft.com/office/powerpoint/2010/main" val="28032376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04706" y="665017"/>
            <a:ext cx="9840813" cy="5449455"/>
          </a:xfrm>
          <a:prstGeom prst="rect">
            <a:avLst/>
          </a:prstGeom>
        </p:spPr>
      </p:pic>
    </p:spTree>
    <p:extLst>
      <p:ext uri="{BB962C8B-B14F-4D97-AF65-F5344CB8AC3E}">
        <p14:creationId xmlns:p14="http://schemas.microsoft.com/office/powerpoint/2010/main" val="1757407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422401" y="32386"/>
            <a:ext cx="9282544" cy="6840876"/>
          </a:xfrm>
          <a:prstGeom prst="rect">
            <a:avLst/>
          </a:prstGeom>
        </p:spPr>
      </p:pic>
    </p:spTree>
    <p:extLst>
      <p:ext uri="{BB962C8B-B14F-4D97-AF65-F5344CB8AC3E}">
        <p14:creationId xmlns:p14="http://schemas.microsoft.com/office/powerpoint/2010/main" val="23820554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92224" y="3438297"/>
            <a:ext cx="3082895" cy="369332"/>
          </a:xfrm>
          <a:prstGeom prst="rect">
            <a:avLst/>
          </a:prstGeom>
        </p:spPr>
        <p:txBody>
          <a:bodyPr wrap="none">
            <a:spAutoFit/>
          </a:bodyPr>
          <a:lstStyle/>
          <a:p>
            <a:r>
              <a:rPr lang="en-US" u="sng" dirty="0" smtClean="0">
                <a:solidFill>
                  <a:srgbClr val="167AC6"/>
                </a:solidFill>
                <a:latin typeface="YouTube Noto"/>
                <a:hlinkClick r:id="rId2"/>
              </a:rPr>
              <a:t>https://youtu.be/gPjxfP_lK74</a:t>
            </a:r>
            <a:endParaRPr lang="en-US" dirty="0"/>
          </a:p>
        </p:txBody>
      </p:sp>
      <p:pic>
        <p:nvPicPr>
          <p:cNvPr id="3" name="Google Shape;88;p13"/>
          <p:cNvPicPr preferRelativeResize="0"/>
          <p:nvPr/>
        </p:nvPicPr>
        <p:blipFill rotWithShape="1">
          <a:blip r:embed="rId3">
            <a:alphaModFix/>
          </a:blip>
          <a:srcRect/>
          <a:stretch/>
        </p:blipFill>
        <p:spPr>
          <a:xfrm>
            <a:off x="4792717" y="169674"/>
            <a:ext cx="3605048" cy="1251771"/>
          </a:xfrm>
          <a:prstGeom prst="rect">
            <a:avLst/>
          </a:prstGeom>
          <a:noFill/>
          <a:ln>
            <a:noFill/>
          </a:ln>
        </p:spPr>
      </p:pic>
      <p:sp>
        <p:nvSpPr>
          <p:cNvPr id="4" name="TextBox 3"/>
          <p:cNvSpPr txBox="1"/>
          <p:nvPr/>
        </p:nvSpPr>
        <p:spPr>
          <a:xfrm>
            <a:off x="3906982" y="4174836"/>
            <a:ext cx="6546023" cy="646331"/>
          </a:xfrm>
          <a:prstGeom prst="rect">
            <a:avLst/>
          </a:prstGeom>
          <a:noFill/>
        </p:spPr>
        <p:txBody>
          <a:bodyPr wrap="none" rtlCol="0">
            <a:spAutoFit/>
          </a:bodyPr>
          <a:lstStyle/>
          <a:p>
            <a:r>
              <a:rPr lang="en-US" dirty="0">
                <a:hlinkClick r:id="rId4"/>
              </a:rPr>
              <a:t>https://</a:t>
            </a:r>
            <a:r>
              <a:rPr lang="en-US" dirty="0" smtClean="0">
                <a:hlinkClick r:id="rId4"/>
              </a:rPr>
              <a:t>www.youtube.com/watch?v=gPjxfP_lK74&amp;feature=youtu.be</a:t>
            </a:r>
            <a:endParaRPr lang="en-US" dirty="0" smtClean="0"/>
          </a:p>
          <a:p>
            <a:endParaRPr lang="en-US" dirty="0"/>
          </a:p>
        </p:txBody>
      </p:sp>
      <p:sp>
        <p:nvSpPr>
          <p:cNvPr id="5" name="TextBox 4"/>
          <p:cNvSpPr txBox="1"/>
          <p:nvPr/>
        </p:nvSpPr>
        <p:spPr>
          <a:xfrm>
            <a:off x="2235200" y="2041236"/>
            <a:ext cx="8941590" cy="646331"/>
          </a:xfrm>
          <a:prstGeom prst="rect">
            <a:avLst/>
          </a:prstGeom>
          <a:noFill/>
        </p:spPr>
        <p:txBody>
          <a:bodyPr wrap="square" rtlCol="0">
            <a:spAutoFit/>
          </a:bodyPr>
          <a:lstStyle/>
          <a:p>
            <a:pPr algn="ctr" rtl="1"/>
            <a:r>
              <a:rPr lang="en-US" sz="3600" dirty="0" smtClean="0"/>
              <a:t>MESSAGE FROM TOM SZAKY</a:t>
            </a:r>
            <a:endParaRPr lang="en-US" sz="3600" dirty="0"/>
          </a:p>
        </p:txBody>
      </p:sp>
    </p:spTree>
    <p:extLst>
      <p:ext uri="{BB962C8B-B14F-4D97-AF65-F5344CB8AC3E}">
        <p14:creationId xmlns:p14="http://schemas.microsoft.com/office/powerpoint/2010/main" val="9654900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Content Placeholder 3"/>
          <p:cNvSpPr>
            <a:spLocks noGrp="1"/>
          </p:cNvSpPr>
          <p:nvPr>
            <p:ph sz="half" idx="2"/>
          </p:nvPr>
        </p:nvSpPr>
        <p:spPr/>
        <p:txBody>
          <a:bodyPr>
            <a:normAutofit/>
          </a:bodyPr>
          <a:lstStyle/>
          <a:p>
            <a:r>
              <a:rPr lang="en-US" b="1" i="1" dirty="0" smtClean="0"/>
              <a:t>The </a:t>
            </a:r>
            <a:r>
              <a:rPr lang="en-US" b="1" i="1" dirty="0"/>
              <a:t>Fairy Ocean Plastic Bottles, created in partnership with </a:t>
            </a:r>
            <a:r>
              <a:rPr lang="en-US" b="1" i="1" dirty="0" err="1" smtClean="0"/>
              <a:t>TerraCycle</a:t>
            </a:r>
            <a:r>
              <a:rPr lang="en-US" b="1" i="1" dirty="0" smtClean="0"/>
              <a:t>… </a:t>
            </a:r>
            <a:r>
              <a:rPr lang="en-US" b="1" i="1" dirty="0"/>
              <a:t>to raise awareness of ocean plastic pollution.</a:t>
            </a:r>
            <a:endParaRPr lang="en-US" dirty="0"/>
          </a:p>
          <a:p>
            <a:r>
              <a:rPr lang="en-US" b="1" i="1" dirty="0" smtClean="0"/>
              <a:t>P&amp;G </a:t>
            </a:r>
            <a:r>
              <a:rPr lang="en-US" b="1" i="1" dirty="0"/>
              <a:t>dish care brands divert 8,000 </a:t>
            </a:r>
            <a:r>
              <a:rPr lang="en-US" b="1" i="1" dirty="0" err="1"/>
              <a:t>tonnes</a:t>
            </a:r>
            <a:r>
              <a:rPr lang="en-US" b="1" i="1" dirty="0"/>
              <a:t> of plastic from landfill every year for use in transparent bottles. </a:t>
            </a:r>
            <a:endParaRPr lang="en-US" dirty="0"/>
          </a:p>
          <a:p>
            <a:endParaRPr lang="en-US" b="1" dirty="0"/>
          </a:p>
        </p:txBody>
      </p:sp>
      <p:pic>
        <p:nvPicPr>
          <p:cNvPr id="2050" name="Picture 2" descr="Preview image"/>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987972" y="226821"/>
            <a:ext cx="4782207" cy="759287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838201" y="365125"/>
            <a:ext cx="10397358" cy="954107"/>
          </a:xfrm>
          <a:prstGeom prst="rect">
            <a:avLst/>
          </a:prstGeom>
        </p:spPr>
        <p:txBody>
          <a:bodyPr wrap="square">
            <a:spAutoFit/>
          </a:bodyPr>
          <a:lstStyle/>
          <a:p>
            <a:r>
              <a:rPr lang="en-US" sz="2800" b="1" dirty="0">
                <a:solidFill>
                  <a:srgbClr val="333333"/>
                </a:solidFill>
                <a:latin typeface="Frutiger Next Light"/>
              </a:rPr>
              <a:t>Procter &amp; Gamble launches new Fairy Ocean Plastic bottle made from 100% recycled plastic and ocean plastic.</a:t>
            </a:r>
            <a:endParaRPr lang="en-US" sz="2800" b="1" i="0" dirty="0">
              <a:solidFill>
                <a:srgbClr val="333333"/>
              </a:solidFill>
              <a:effectLst/>
              <a:latin typeface="Frutiger Next Light"/>
            </a:endParaRPr>
          </a:p>
        </p:txBody>
      </p:sp>
    </p:spTree>
    <p:extLst>
      <p:ext uri="{BB962C8B-B14F-4D97-AF65-F5344CB8AC3E}">
        <p14:creationId xmlns:p14="http://schemas.microsoft.com/office/powerpoint/2010/main" val="7046450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Stemming the flow of plastic into the ocean is crucial to preserving the health of our ocean…on the current track, </a:t>
            </a:r>
            <a:r>
              <a:rPr lang="en-US" sz="2800" b="1" dirty="0"/>
              <a:t>there could be more plastic than fish in the ocean (by weight) by 2050</a:t>
            </a:r>
            <a:br>
              <a:rPr lang="en-US" sz="2800" b="1" dirty="0"/>
            </a:br>
            <a:endParaRPr lang="en-US" sz="2800" dirty="0"/>
          </a:p>
        </p:txBody>
      </p:sp>
      <p:pic>
        <p:nvPicPr>
          <p:cNvPr id="3074" name="Picture 2" descr="https://www.pgnewsroom.co.uk/sites/pguk.newshq.businesswire.com/files/FairyOurOceanInfograph.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12579" y="1566261"/>
            <a:ext cx="7430814" cy="52486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30152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a:t/>
            </a:r>
            <a:br>
              <a:rPr lang="en-US" dirty="0"/>
            </a:br>
            <a:r>
              <a:rPr lang="en-US" dirty="0" err="1" smtClean="0"/>
              <a:t>TerraCycle</a:t>
            </a:r>
            <a:r>
              <a:rPr lang="en-US" dirty="0" smtClean="0"/>
              <a:t>/</a:t>
            </a:r>
            <a:r>
              <a:rPr lang="en-US" dirty="0" err="1" smtClean="0"/>
              <a:t>Head&amp;Shoulders</a:t>
            </a:r>
            <a:r>
              <a:rPr lang="en-US" dirty="0" smtClean="0"/>
              <a:t> </a:t>
            </a:r>
            <a:r>
              <a:rPr lang="en-US" dirty="0"/>
              <a:t>Beach Plastic </a:t>
            </a:r>
            <a:br>
              <a:rPr lang="en-US" dirty="0"/>
            </a:br>
            <a:endParaRPr lang="en-US" dirty="0"/>
          </a:p>
        </p:txBody>
      </p:sp>
      <p:sp>
        <p:nvSpPr>
          <p:cNvPr id="3" name="Content Placeholder 2"/>
          <p:cNvSpPr>
            <a:spLocks noGrp="1"/>
          </p:cNvSpPr>
          <p:nvPr>
            <p:ph idx="1"/>
          </p:nvPr>
        </p:nvSpPr>
        <p:spPr/>
        <p:txBody>
          <a:bodyPr/>
          <a:lstStyle/>
          <a:p>
            <a:r>
              <a:rPr lang="en-US" dirty="0">
                <a:hlinkClick r:id="rId2"/>
              </a:rPr>
              <a:t>https://</a:t>
            </a:r>
            <a:r>
              <a:rPr lang="en-US" dirty="0" smtClean="0">
                <a:hlinkClick r:id="rId2"/>
              </a:rPr>
              <a:t>www.youtube.com/watch?v=e8SDoRbdZ20</a:t>
            </a:r>
            <a:r>
              <a:rPr lang="he-IL" dirty="0" smtClean="0"/>
              <a:t>.</a:t>
            </a:r>
          </a:p>
          <a:p>
            <a:endParaRPr lang="en-US" dirty="0"/>
          </a:p>
        </p:txBody>
      </p:sp>
      <p:pic>
        <p:nvPicPr>
          <p:cNvPr id="4" name="Google Shape;88;p13"/>
          <p:cNvPicPr preferRelativeResize="0"/>
          <p:nvPr/>
        </p:nvPicPr>
        <p:blipFill rotWithShape="1">
          <a:blip r:embed="rId3">
            <a:alphaModFix/>
          </a:blip>
          <a:srcRect/>
          <a:stretch/>
        </p:blipFill>
        <p:spPr>
          <a:xfrm>
            <a:off x="430923" y="80935"/>
            <a:ext cx="3079531" cy="946971"/>
          </a:xfrm>
          <a:prstGeom prst="rect">
            <a:avLst/>
          </a:prstGeom>
          <a:noFill/>
          <a:ln>
            <a:noFill/>
          </a:ln>
        </p:spPr>
      </p:pic>
    </p:spTree>
    <p:extLst>
      <p:ext uri="{BB962C8B-B14F-4D97-AF65-F5344CB8AC3E}">
        <p14:creationId xmlns:p14="http://schemas.microsoft.com/office/powerpoint/2010/main" val="30194087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69" y="536029"/>
            <a:ext cx="11122313" cy="1616044"/>
          </a:xfrm>
        </p:spPr>
        <p:txBody>
          <a:bodyPr>
            <a:normAutofit fontScale="90000"/>
          </a:bodyPr>
          <a:lstStyle/>
          <a:p>
            <a:r>
              <a:rPr lang="en-US" sz="2800" b="1" dirty="0" err="1" smtClean="0">
                <a:solidFill>
                  <a:srgbClr val="FF0000"/>
                </a:solidFill>
              </a:rPr>
              <a:t>Terracycle</a:t>
            </a:r>
            <a:r>
              <a:rPr lang="en-US" sz="2800" b="1" dirty="0" smtClean="0">
                <a:solidFill>
                  <a:srgbClr val="FF0000"/>
                </a:solidFill>
              </a:rPr>
              <a:t>: turning plastic marine waste into shampoo bottles</a:t>
            </a:r>
            <a:r>
              <a:rPr lang="en-US" sz="2400" b="1" dirty="0" smtClean="0"/>
              <a:t/>
            </a:r>
            <a:br>
              <a:rPr lang="en-US" sz="2400" b="1" dirty="0" smtClean="0"/>
            </a:br>
            <a:r>
              <a:rPr lang="en-US" sz="2400" b="1" dirty="0" smtClean="0"/>
              <a:t>“</a:t>
            </a:r>
            <a:r>
              <a:rPr lang="en-US" sz="2800" dirty="0" smtClean="0"/>
              <a:t>We </a:t>
            </a:r>
            <a:r>
              <a:rPr lang="en-US" sz="2800" dirty="0"/>
              <a:t>helped create the world’s first recyclable shampoo bottle made with beach plastic - here's </a:t>
            </a:r>
            <a:r>
              <a:rPr lang="en-US" sz="2800" dirty="0" smtClean="0"/>
              <a:t>why”</a:t>
            </a:r>
            <a:r>
              <a:rPr lang="en-US" sz="2800" dirty="0"/>
              <a:t/>
            </a:r>
            <a:br>
              <a:rPr lang="en-US" sz="2800" dirty="0"/>
            </a:br>
            <a:endParaRPr lang="en-US" sz="2800" dirty="0"/>
          </a:p>
        </p:txBody>
      </p:sp>
      <p:pic>
        <p:nvPicPr>
          <p:cNvPr id="5122" name="Picture 2" descr="Image result for did you know your shampoo bottle used to be a unicorn"/>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3845099" y="1686104"/>
            <a:ext cx="4836175" cy="508140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erbal Essences White Grapefruit and Mosa Mint Conditioner in the Beach Plastic Bottleâ"/>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7076352" y="1440873"/>
            <a:ext cx="5326639" cy="5326639"/>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https://media1.popsugar-assets.com/files/thumbor/yIWX484Bs_VaiDQbtGVW_nKpfkQ/fit-in/1024x1024/filters:format_auto-!!-:strip_icc-!!-/2019/03/10/132/n/1922153/2a48c46c1037b261_Herbal_Essences_Argan_Oil_SH_Beach_Plastic/i/Herbal-Essences-Argan-Oil-Shampoo-Beach-Plastic-Bottl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27" y="1794164"/>
            <a:ext cx="5366893" cy="50022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65022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BEACH PLASTIC</a:t>
            </a:r>
            <a:endParaRPr lang="en-US" b="1" dirty="0"/>
          </a:p>
        </p:txBody>
      </p:sp>
      <p:sp>
        <p:nvSpPr>
          <p:cNvPr id="3" name="Content Placeholder 2"/>
          <p:cNvSpPr>
            <a:spLocks noGrp="1"/>
          </p:cNvSpPr>
          <p:nvPr>
            <p:ph idx="1"/>
          </p:nvPr>
        </p:nvSpPr>
        <p:spPr/>
        <p:txBody>
          <a:bodyPr>
            <a:normAutofit fontScale="92500" lnSpcReduction="20000"/>
          </a:bodyPr>
          <a:lstStyle/>
          <a:p>
            <a:r>
              <a:rPr lang="en-US" dirty="0"/>
              <a:t>Herbal </a:t>
            </a:r>
            <a:r>
              <a:rPr lang="en-US" dirty="0" smtClean="0"/>
              <a:t>Essences…partnered </a:t>
            </a:r>
            <a:r>
              <a:rPr lang="en-US" dirty="0"/>
              <a:t>with </a:t>
            </a:r>
            <a:r>
              <a:rPr lang="en-US" dirty="0" err="1"/>
              <a:t>TerraCycle</a:t>
            </a:r>
            <a:r>
              <a:rPr lang="en-US" dirty="0"/>
              <a:t> to create its Beach Plastics Collection — a line of </a:t>
            </a:r>
            <a:r>
              <a:rPr lang="en-US" dirty="0">
                <a:hlinkClick r:id="rId2"/>
              </a:rPr>
              <a:t>shampoos and conditioners</a:t>
            </a:r>
            <a:r>
              <a:rPr lang="en-US" dirty="0"/>
              <a:t> </a:t>
            </a:r>
            <a:r>
              <a:rPr lang="en-US" dirty="0" smtClean="0"/>
              <a:t>in </a:t>
            </a:r>
            <a:r>
              <a:rPr lang="en-US" dirty="0"/>
              <a:t>bottles created from plastics scavenged from </a:t>
            </a:r>
            <a:r>
              <a:rPr lang="en-US" dirty="0">
                <a:hlinkClick r:id="rId3"/>
              </a:rPr>
              <a:t>beaches</a:t>
            </a:r>
            <a:r>
              <a:rPr lang="en-US" dirty="0" smtClean="0">
                <a:hlinkClick r:id="rId3"/>
              </a:rPr>
              <a:t>.</a:t>
            </a:r>
            <a:endParaRPr lang="en-US" dirty="0" smtClean="0"/>
          </a:p>
          <a:p>
            <a:r>
              <a:rPr lang="en-US" dirty="0"/>
              <a:t>"Beach plastic is rigid plastic found on beaches and shorelines and in oceans, rivers, and lakes," said Tom </a:t>
            </a:r>
            <a:r>
              <a:rPr lang="en-US" dirty="0" err="1"/>
              <a:t>Szaky</a:t>
            </a:r>
            <a:r>
              <a:rPr lang="en-US" dirty="0"/>
              <a:t>, </a:t>
            </a:r>
            <a:r>
              <a:rPr lang="en-US" dirty="0" err="1"/>
              <a:t>TerraCycle</a:t>
            </a:r>
            <a:r>
              <a:rPr lang="en-US" dirty="0"/>
              <a:t> CEO. "This material tends to be dirty and degraded from exposure to the elements (sun, salt water, and sand) and is typically considered </a:t>
            </a:r>
            <a:r>
              <a:rPr lang="en-US" dirty="0" err="1"/>
              <a:t>nonrecyclable</a:t>
            </a:r>
            <a:r>
              <a:rPr lang="en-US" dirty="0"/>
              <a:t> for this reason</a:t>
            </a:r>
            <a:r>
              <a:rPr lang="en-US" dirty="0" smtClean="0"/>
              <a:t>.” </a:t>
            </a:r>
          </a:p>
          <a:p>
            <a:r>
              <a:rPr lang="en-US" dirty="0" smtClean="0"/>
              <a:t>Upcycling </a:t>
            </a:r>
            <a:r>
              <a:rPr lang="en-US" dirty="0"/>
              <a:t>these materials not only helps our ocean life, it also impacts other parts of our environment, as these plastics would typically be incinerated via fire (if it isn't sitting in a landfill). </a:t>
            </a:r>
            <a:endParaRPr lang="he-IL" dirty="0" smtClean="0"/>
          </a:p>
          <a:p>
            <a:r>
              <a:rPr lang="en-US" dirty="0" smtClean="0"/>
              <a:t>The </a:t>
            </a:r>
            <a:r>
              <a:rPr lang="en-US" dirty="0"/>
              <a:t>beach plastics are harnessed through </a:t>
            </a:r>
            <a:r>
              <a:rPr lang="en-US" dirty="0" err="1">
                <a:hlinkClick r:id="rId4"/>
              </a:rPr>
              <a:t>TerraCycle's</a:t>
            </a:r>
            <a:r>
              <a:rPr lang="en-US" dirty="0"/>
              <a:t> network of nonprofit clean-up organizations around the world, which pick up plastics from beaches and waterways.</a:t>
            </a:r>
          </a:p>
          <a:p>
            <a:endParaRPr lang="en-US" dirty="0" smtClean="0"/>
          </a:p>
          <a:p>
            <a:endParaRPr lang="en-US" dirty="0"/>
          </a:p>
        </p:txBody>
      </p:sp>
    </p:spTree>
    <p:extLst>
      <p:ext uri="{BB962C8B-B14F-4D97-AF65-F5344CB8AC3E}">
        <p14:creationId xmlns:p14="http://schemas.microsoft.com/office/powerpoint/2010/main" val="28690832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he-IL" b="1" dirty="0" smtClean="0"/>
              <a:t/>
            </a:r>
            <a:br>
              <a:rPr lang="he-IL" b="1" dirty="0" smtClean="0"/>
            </a:br>
            <a:r>
              <a:rPr lang="he-IL" b="1" dirty="0"/>
              <a:t/>
            </a:r>
            <a:br>
              <a:rPr lang="he-IL" b="1" dirty="0"/>
            </a:br>
            <a:r>
              <a:rPr lang="he-IL" b="1" dirty="0" smtClean="0"/>
              <a:t>שינוי נורמות התנהגות </a:t>
            </a:r>
            <a:endParaRPr lang="en-US" b="1" dirty="0"/>
          </a:p>
        </p:txBody>
      </p:sp>
      <p:sp>
        <p:nvSpPr>
          <p:cNvPr id="3" name="Content Placeholder 2"/>
          <p:cNvSpPr>
            <a:spLocks noGrp="1"/>
          </p:cNvSpPr>
          <p:nvPr>
            <p:ph idx="1"/>
          </p:nvPr>
        </p:nvSpPr>
        <p:spPr/>
        <p:txBody>
          <a:bodyPr>
            <a:normAutofit/>
          </a:bodyPr>
          <a:lstStyle/>
          <a:p>
            <a:pPr algn="r" rtl="1"/>
            <a:r>
              <a:rPr lang="he-IL" sz="3600" dirty="0" smtClean="0"/>
              <a:t>200,000 </a:t>
            </a:r>
            <a:r>
              <a:rPr lang="he-IL" sz="3600" dirty="0"/>
              <a:t>שנה </a:t>
            </a:r>
            <a:r>
              <a:rPr lang="he-IL" sz="3600" dirty="0" smtClean="0"/>
              <a:t>התקיימנו בלי שקיות ובקבוקים מפלסטיק.</a:t>
            </a:r>
          </a:p>
          <a:p>
            <a:pPr marL="0" indent="0" algn="r" rtl="1">
              <a:buNone/>
            </a:pPr>
            <a:endParaRPr lang="he-IL" sz="3600" dirty="0" smtClean="0"/>
          </a:p>
          <a:p>
            <a:pPr algn="r" rtl="1"/>
            <a:r>
              <a:rPr lang="he-IL" sz="3600" dirty="0" smtClean="0"/>
              <a:t> </a:t>
            </a:r>
            <a:r>
              <a:rPr lang="he-IL" sz="3600" dirty="0"/>
              <a:t>אבל 40 שנה של שימוש </a:t>
            </a:r>
            <a:r>
              <a:rPr lang="he-IL" sz="3600" dirty="0" smtClean="0"/>
              <a:t>בהם מספיק להתמכר להם, גם שיודעים את ההשפעה ההרסנית שלהם על הסביבה.</a:t>
            </a:r>
          </a:p>
          <a:p>
            <a:pPr marL="0" indent="0" algn="r" rtl="1">
              <a:buNone/>
            </a:pPr>
            <a:endParaRPr lang="he-IL" sz="3600" dirty="0" smtClean="0"/>
          </a:p>
          <a:p>
            <a:pPr algn="r" rtl="1"/>
            <a:r>
              <a:rPr lang="he-IL" sz="3600" dirty="0" smtClean="0"/>
              <a:t>פרויקט </a:t>
            </a:r>
            <a:r>
              <a:rPr lang="en-US" sz="3600" dirty="0" smtClean="0"/>
              <a:t>LOOP</a:t>
            </a:r>
            <a:r>
              <a:rPr lang="he-IL" sz="3600" dirty="0" smtClean="0"/>
              <a:t> מנסה לשנות את הנורמה של שימוש באריזות מפלסטיק וסילוקן לסביבה.</a:t>
            </a:r>
            <a:endParaRPr lang="en-US" sz="3600" dirty="0"/>
          </a:p>
          <a:p>
            <a:endParaRPr lang="en-US" dirty="0"/>
          </a:p>
        </p:txBody>
      </p:sp>
      <p:pic>
        <p:nvPicPr>
          <p:cNvPr id="5" name="Google Shape;88;p13"/>
          <p:cNvPicPr preferRelativeResize="0"/>
          <p:nvPr/>
        </p:nvPicPr>
        <p:blipFill rotWithShape="1">
          <a:blip r:embed="rId2">
            <a:alphaModFix/>
          </a:blip>
          <a:srcRect/>
          <a:stretch/>
        </p:blipFill>
        <p:spPr>
          <a:xfrm>
            <a:off x="367862" y="83043"/>
            <a:ext cx="3962400" cy="1429407"/>
          </a:xfrm>
          <a:prstGeom prst="rect">
            <a:avLst/>
          </a:prstGeom>
          <a:noFill/>
          <a:ln>
            <a:noFill/>
          </a:ln>
        </p:spPr>
      </p:pic>
    </p:spTree>
    <p:extLst>
      <p:ext uri="{BB962C8B-B14F-4D97-AF65-F5344CB8AC3E}">
        <p14:creationId xmlns:p14="http://schemas.microsoft.com/office/powerpoint/2010/main" val="36025374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“There is a great future in plastics”</a:t>
            </a:r>
            <a:endParaRPr lang="en-US" dirty="0"/>
          </a:p>
        </p:txBody>
      </p:sp>
      <p:sp>
        <p:nvSpPr>
          <p:cNvPr id="3" name="Content Placeholder 2"/>
          <p:cNvSpPr>
            <a:spLocks noGrp="1"/>
          </p:cNvSpPr>
          <p:nvPr>
            <p:ph idx="1"/>
          </p:nvPr>
        </p:nvSpPr>
        <p:spPr/>
        <p:txBody>
          <a:bodyPr/>
          <a:lstStyle/>
          <a:p>
            <a:endParaRPr lang="en-US" dirty="0" smtClean="0"/>
          </a:p>
          <a:p>
            <a:r>
              <a:rPr lang="en-US" dirty="0" smtClean="0"/>
              <a:t>The Graduate, 1967</a:t>
            </a:r>
            <a:endParaRPr lang="en-US" dirty="0"/>
          </a:p>
          <a:p>
            <a:endParaRPr lang="en-US" dirty="0" smtClean="0"/>
          </a:p>
          <a:p>
            <a:r>
              <a:rPr lang="en-US" dirty="0" smtClean="0">
                <a:hlinkClick r:id="rId2"/>
              </a:rPr>
              <a:t>https</a:t>
            </a:r>
            <a:r>
              <a:rPr lang="en-US" dirty="0">
                <a:hlinkClick r:id="rId2"/>
              </a:rPr>
              <a:t>://</a:t>
            </a:r>
            <a:r>
              <a:rPr lang="en-US" dirty="0" smtClean="0">
                <a:hlinkClick r:id="rId2"/>
              </a:rPr>
              <a:t>www.youtube.com/watch?v=PSxihhBzCjk</a:t>
            </a:r>
            <a:endParaRPr lang="en-US" dirty="0" smtClean="0"/>
          </a:p>
          <a:p>
            <a:endParaRPr lang="en-US" dirty="0"/>
          </a:p>
        </p:txBody>
      </p:sp>
      <p:pic>
        <p:nvPicPr>
          <p:cNvPr id="4" name="Google Shape;88;p13"/>
          <p:cNvPicPr preferRelativeResize="0"/>
          <p:nvPr/>
        </p:nvPicPr>
        <p:blipFill rotWithShape="1">
          <a:blip r:embed="rId3">
            <a:alphaModFix/>
          </a:blip>
          <a:srcRect/>
          <a:stretch/>
        </p:blipFill>
        <p:spPr>
          <a:xfrm>
            <a:off x="8502869" y="230188"/>
            <a:ext cx="3605048" cy="1251771"/>
          </a:xfrm>
          <a:prstGeom prst="rect">
            <a:avLst/>
          </a:prstGeom>
          <a:noFill/>
          <a:ln>
            <a:noFill/>
          </a:ln>
        </p:spPr>
      </p:pic>
    </p:spTree>
    <p:extLst>
      <p:ext uri="{BB962C8B-B14F-4D97-AF65-F5344CB8AC3E}">
        <p14:creationId xmlns:p14="http://schemas.microsoft.com/office/powerpoint/2010/main" val="25178560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5"/>
          <p:cNvSpPr/>
          <p:nvPr/>
        </p:nvSpPr>
        <p:spPr>
          <a:xfrm>
            <a:off x="5945607" y="1711644"/>
            <a:ext cx="3704223" cy="2804637"/>
          </a:xfrm>
          <a:custGeom>
            <a:avLst/>
            <a:gdLst/>
            <a:ahLst/>
            <a:cxnLst/>
            <a:rect l="l" t="t" r="r" b="b"/>
            <a:pathLst>
              <a:path w="3911193" h="3116186" extrusionOk="0">
                <a:moveTo>
                  <a:pt x="681024" y="0"/>
                </a:moveTo>
                <a:lnTo>
                  <a:pt x="0" y="2035390"/>
                </a:lnTo>
                <a:lnTo>
                  <a:pt x="3230156" y="3116186"/>
                </a:lnTo>
                <a:lnTo>
                  <a:pt x="3911193" y="1080795"/>
                </a:lnTo>
                <a:lnTo>
                  <a:pt x="681024" y="0"/>
                </a:lnTo>
                <a:close/>
              </a:path>
            </a:pathLst>
          </a:custGeom>
          <a:noFill/>
          <a:ln w="45200" cap="flat" cmpd="sng">
            <a:solidFill>
              <a:srgbClr val="FEFFFE"/>
            </a:solidFill>
            <a:prstDash val="solid"/>
            <a:round/>
            <a:headEnd type="none" w="sm" len="sm"/>
            <a:tailEnd type="none" w="sm" len="sm"/>
          </a:ln>
        </p:spPr>
        <p:txBody>
          <a:bodyPr spcFirstLastPara="1" wrap="square" lIns="0" tIns="0" rIns="0" bIns="0" anchor="t" anchorCtr="0">
            <a:noAutofit/>
          </a:bodyPr>
          <a:lstStyle/>
          <a:p>
            <a:endParaRPr>
              <a:solidFill>
                <a:schemeClr val="dk1"/>
              </a:solidFill>
              <a:latin typeface="Calibri"/>
              <a:ea typeface="Calibri"/>
              <a:cs typeface="Calibri"/>
              <a:sym typeface="Calibri"/>
            </a:endParaRPr>
          </a:p>
        </p:txBody>
      </p:sp>
      <p:sp>
        <p:nvSpPr>
          <p:cNvPr id="104" name="Google Shape;104;p15"/>
          <p:cNvSpPr/>
          <p:nvPr/>
        </p:nvSpPr>
        <p:spPr>
          <a:xfrm>
            <a:off x="2527135" y="3854769"/>
            <a:ext cx="3615489" cy="2143125"/>
          </a:xfrm>
          <a:custGeom>
            <a:avLst/>
            <a:gdLst/>
            <a:ahLst/>
            <a:cxnLst/>
            <a:rect l="l" t="t" r="r" b="b"/>
            <a:pathLst>
              <a:path w="3816553" h="2381262" extrusionOk="0">
                <a:moveTo>
                  <a:pt x="0" y="271970"/>
                </a:moveTo>
                <a:lnTo>
                  <a:pt x="156743" y="2381262"/>
                </a:lnTo>
                <a:lnTo>
                  <a:pt x="3816553" y="2109292"/>
                </a:lnTo>
                <a:lnTo>
                  <a:pt x="3659809" y="0"/>
                </a:lnTo>
                <a:lnTo>
                  <a:pt x="0" y="271970"/>
                </a:lnTo>
                <a:close/>
              </a:path>
            </a:pathLst>
          </a:custGeom>
          <a:noFill/>
          <a:ln w="41400" cap="flat" cmpd="sng">
            <a:solidFill>
              <a:srgbClr val="FEFFFE"/>
            </a:solidFill>
            <a:prstDash val="solid"/>
            <a:round/>
            <a:headEnd type="none" w="sm" len="sm"/>
            <a:tailEnd type="none" w="sm" len="sm"/>
          </a:ln>
        </p:spPr>
        <p:txBody>
          <a:bodyPr spcFirstLastPara="1" wrap="square" lIns="0" tIns="0" rIns="0" bIns="0" anchor="t" anchorCtr="0">
            <a:noAutofit/>
          </a:bodyPr>
          <a:lstStyle/>
          <a:p>
            <a:endParaRPr>
              <a:solidFill>
                <a:schemeClr val="dk1"/>
              </a:solidFill>
              <a:latin typeface="Calibri"/>
              <a:ea typeface="Calibri"/>
              <a:cs typeface="Calibri"/>
              <a:sym typeface="Calibri"/>
            </a:endParaRPr>
          </a:p>
        </p:txBody>
      </p:sp>
      <p:sp>
        <p:nvSpPr>
          <p:cNvPr id="105" name="Google Shape;105;p15"/>
          <p:cNvSpPr/>
          <p:nvPr/>
        </p:nvSpPr>
        <p:spPr>
          <a:xfrm>
            <a:off x="5938087" y="3613309"/>
            <a:ext cx="3728285" cy="2814638"/>
          </a:xfrm>
          <a:custGeom>
            <a:avLst/>
            <a:gdLst/>
            <a:ahLst/>
            <a:cxnLst/>
            <a:rect l="l" t="t" r="r" b="b"/>
            <a:pathLst>
              <a:path w="3936606" h="3127641" extrusionOk="0">
                <a:moveTo>
                  <a:pt x="245376" y="0"/>
                </a:moveTo>
                <a:lnTo>
                  <a:pt x="0" y="2804706"/>
                </a:lnTo>
                <a:lnTo>
                  <a:pt x="3691229" y="3127641"/>
                </a:lnTo>
                <a:lnTo>
                  <a:pt x="3936606" y="322935"/>
                </a:lnTo>
                <a:lnTo>
                  <a:pt x="245376" y="0"/>
                </a:lnTo>
                <a:close/>
              </a:path>
            </a:pathLst>
          </a:custGeom>
          <a:noFill/>
          <a:ln w="38100" cap="flat" cmpd="sng">
            <a:solidFill>
              <a:srgbClr val="FEFFFE"/>
            </a:solidFill>
            <a:prstDash val="solid"/>
            <a:round/>
            <a:headEnd type="none" w="sm" len="sm"/>
            <a:tailEnd type="none" w="sm" len="sm"/>
          </a:ln>
        </p:spPr>
        <p:txBody>
          <a:bodyPr spcFirstLastPara="1" wrap="square" lIns="0" tIns="0" rIns="0" bIns="0" anchor="t" anchorCtr="0">
            <a:noAutofit/>
          </a:bodyPr>
          <a:lstStyle/>
          <a:p>
            <a:endParaRPr>
              <a:solidFill>
                <a:schemeClr val="dk1"/>
              </a:solidFill>
              <a:latin typeface="Calibri"/>
              <a:ea typeface="Calibri"/>
              <a:cs typeface="Calibri"/>
              <a:sym typeface="Calibri"/>
            </a:endParaRPr>
          </a:p>
        </p:txBody>
      </p:sp>
      <p:sp>
        <p:nvSpPr>
          <p:cNvPr id="106" name="Google Shape;106;p15"/>
          <p:cNvSpPr/>
          <p:nvPr/>
        </p:nvSpPr>
        <p:spPr>
          <a:xfrm>
            <a:off x="2627897" y="1907382"/>
            <a:ext cx="3603458" cy="2414588"/>
          </a:xfrm>
          <a:custGeom>
            <a:avLst/>
            <a:gdLst/>
            <a:ahLst/>
            <a:cxnLst/>
            <a:rect l="l" t="t" r="r" b="b"/>
            <a:pathLst>
              <a:path w="3802405" h="2682963" extrusionOk="0">
                <a:moveTo>
                  <a:pt x="0" y="374141"/>
                </a:moveTo>
                <a:lnTo>
                  <a:pt x="242671" y="2682963"/>
                </a:lnTo>
                <a:lnTo>
                  <a:pt x="3802405" y="2308821"/>
                </a:lnTo>
                <a:lnTo>
                  <a:pt x="3559733" y="0"/>
                </a:lnTo>
                <a:lnTo>
                  <a:pt x="0" y="374141"/>
                </a:lnTo>
                <a:close/>
              </a:path>
            </a:pathLst>
          </a:custGeom>
          <a:noFill/>
          <a:ln w="50800" cap="flat" cmpd="sng">
            <a:solidFill>
              <a:srgbClr val="FEFFFE"/>
            </a:solidFill>
            <a:prstDash val="solid"/>
            <a:round/>
            <a:headEnd type="none" w="sm" len="sm"/>
            <a:tailEnd type="none" w="sm" len="sm"/>
          </a:ln>
        </p:spPr>
        <p:txBody>
          <a:bodyPr spcFirstLastPara="1" wrap="square" lIns="0" tIns="0" rIns="0" bIns="0" anchor="t" anchorCtr="0">
            <a:noAutofit/>
          </a:bodyPr>
          <a:lstStyle/>
          <a:p>
            <a:endParaRPr>
              <a:solidFill>
                <a:schemeClr val="dk1"/>
              </a:solidFill>
              <a:latin typeface="Calibri"/>
              <a:ea typeface="Calibri"/>
              <a:cs typeface="Calibri"/>
              <a:sym typeface="Calibri"/>
            </a:endParaRPr>
          </a:p>
        </p:txBody>
      </p:sp>
      <p:sp>
        <p:nvSpPr>
          <p:cNvPr id="107" name="Google Shape;107;p15"/>
          <p:cNvSpPr txBox="1"/>
          <p:nvPr/>
        </p:nvSpPr>
        <p:spPr>
          <a:xfrm>
            <a:off x="4721394" y="1351598"/>
            <a:ext cx="2783807" cy="297180"/>
          </a:xfrm>
          <a:prstGeom prst="rect">
            <a:avLst/>
          </a:prstGeom>
          <a:noFill/>
          <a:ln>
            <a:noFill/>
          </a:ln>
        </p:spPr>
        <p:txBody>
          <a:bodyPr spcFirstLastPara="1" wrap="square" lIns="0" tIns="0" rIns="0" bIns="0" anchor="t" anchorCtr="0">
            <a:noAutofit/>
          </a:bodyPr>
          <a:lstStyle/>
          <a:p>
            <a:pPr marL="11763" algn="r" rtl="1">
              <a:lnSpc>
                <a:spcPct val="67333"/>
              </a:lnSpc>
            </a:pPr>
            <a:endParaRPr sz="3300" b="1" baseline="30000">
              <a:solidFill>
                <a:srgbClr val="404042"/>
              </a:solidFill>
              <a:latin typeface="Times New Roman"/>
              <a:ea typeface="Times New Roman"/>
              <a:cs typeface="Times New Roman"/>
              <a:sym typeface="Times New Roman"/>
            </a:endParaRPr>
          </a:p>
        </p:txBody>
      </p:sp>
      <p:sp>
        <p:nvSpPr>
          <p:cNvPr id="108" name="Google Shape;108;p15"/>
          <p:cNvSpPr txBox="1"/>
          <p:nvPr/>
        </p:nvSpPr>
        <p:spPr>
          <a:xfrm>
            <a:off x="2594811" y="1680211"/>
            <a:ext cx="3316204" cy="195739"/>
          </a:xfrm>
          <a:prstGeom prst="rect">
            <a:avLst/>
          </a:prstGeom>
          <a:noFill/>
          <a:ln>
            <a:noFill/>
          </a:ln>
        </p:spPr>
        <p:txBody>
          <a:bodyPr spcFirstLastPara="1" wrap="square" lIns="0" tIns="0" rIns="0" bIns="0" anchor="t" anchorCtr="0">
            <a:noAutofit/>
          </a:bodyPr>
          <a:lstStyle/>
          <a:p>
            <a:pPr marL="23531" algn="r" rtl="1">
              <a:lnSpc>
                <a:spcPct val="102888"/>
              </a:lnSpc>
            </a:pPr>
            <a:endParaRPr sz="900">
              <a:solidFill>
                <a:schemeClr val="dk1"/>
              </a:solidFill>
              <a:latin typeface="Calibri"/>
              <a:ea typeface="Calibri"/>
              <a:cs typeface="Calibri"/>
              <a:sym typeface="Calibri"/>
            </a:endParaRPr>
          </a:p>
        </p:txBody>
      </p:sp>
      <p:sp>
        <p:nvSpPr>
          <p:cNvPr id="109" name="Google Shape;109;p15"/>
          <p:cNvSpPr txBox="1"/>
          <p:nvPr/>
        </p:nvSpPr>
        <p:spPr>
          <a:xfrm rot="10800000" flipH="1">
            <a:off x="5923047" y="2507457"/>
            <a:ext cx="3820026" cy="1214438"/>
          </a:xfrm>
          <a:prstGeom prst="rect">
            <a:avLst/>
          </a:prstGeom>
          <a:noFill/>
          <a:ln>
            <a:noFill/>
          </a:ln>
        </p:spPr>
        <p:txBody>
          <a:bodyPr spcFirstLastPara="1" wrap="square" lIns="0" tIns="0" rIns="0" bIns="0" anchor="t" anchorCtr="0">
            <a:noAutofit/>
          </a:bodyPr>
          <a:lstStyle/>
          <a:p>
            <a:pPr marL="23531" algn="r" rtl="1">
              <a:lnSpc>
                <a:spcPct val="102888"/>
              </a:lnSpc>
            </a:pPr>
            <a:endParaRPr sz="900">
              <a:solidFill>
                <a:schemeClr val="dk1"/>
              </a:solidFill>
              <a:latin typeface="Calibri"/>
              <a:ea typeface="Calibri"/>
              <a:cs typeface="Calibri"/>
              <a:sym typeface="Calibri"/>
            </a:endParaRPr>
          </a:p>
        </p:txBody>
      </p:sp>
      <p:sp>
        <p:nvSpPr>
          <p:cNvPr id="110" name="Google Shape;110;p15"/>
          <p:cNvSpPr txBox="1"/>
          <p:nvPr/>
        </p:nvSpPr>
        <p:spPr>
          <a:xfrm>
            <a:off x="5911016" y="1875950"/>
            <a:ext cx="401553" cy="1711643"/>
          </a:xfrm>
          <a:prstGeom prst="rect">
            <a:avLst/>
          </a:prstGeom>
          <a:noFill/>
          <a:ln>
            <a:noFill/>
          </a:ln>
        </p:spPr>
        <p:txBody>
          <a:bodyPr spcFirstLastPara="1" wrap="square" lIns="0" tIns="0" rIns="0" bIns="0" anchor="t" anchorCtr="0">
            <a:noAutofit/>
          </a:bodyPr>
          <a:lstStyle/>
          <a:p>
            <a:pPr marL="23531" algn="r" rtl="1">
              <a:lnSpc>
                <a:spcPct val="102888"/>
              </a:lnSpc>
            </a:pPr>
            <a:endParaRPr sz="900">
              <a:solidFill>
                <a:schemeClr val="dk1"/>
              </a:solidFill>
              <a:latin typeface="Calibri"/>
              <a:ea typeface="Calibri"/>
              <a:cs typeface="Calibri"/>
              <a:sym typeface="Calibri"/>
            </a:endParaRPr>
          </a:p>
        </p:txBody>
      </p:sp>
      <p:sp>
        <p:nvSpPr>
          <p:cNvPr id="111" name="Google Shape;111;p15"/>
          <p:cNvSpPr txBox="1"/>
          <p:nvPr/>
        </p:nvSpPr>
        <p:spPr>
          <a:xfrm>
            <a:off x="4319840" y="3383280"/>
            <a:ext cx="401553" cy="814388"/>
          </a:xfrm>
          <a:prstGeom prst="rect">
            <a:avLst/>
          </a:prstGeom>
          <a:noFill/>
          <a:ln>
            <a:noFill/>
          </a:ln>
        </p:spPr>
        <p:txBody>
          <a:bodyPr spcFirstLastPara="1" wrap="square" lIns="0" tIns="0" rIns="0" bIns="0" anchor="t" anchorCtr="0">
            <a:noAutofit/>
          </a:bodyPr>
          <a:lstStyle/>
          <a:p>
            <a:pPr marL="23531" algn="r" rtl="1">
              <a:lnSpc>
                <a:spcPct val="102888"/>
              </a:lnSpc>
            </a:pPr>
            <a:endParaRPr sz="900">
              <a:solidFill>
                <a:schemeClr val="dk1"/>
              </a:solidFill>
              <a:latin typeface="Calibri"/>
              <a:ea typeface="Calibri"/>
              <a:cs typeface="Calibri"/>
              <a:sym typeface="Calibri"/>
            </a:endParaRPr>
          </a:p>
        </p:txBody>
      </p:sp>
      <p:sp>
        <p:nvSpPr>
          <p:cNvPr id="112" name="Google Shape;112;p15"/>
          <p:cNvSpPr txBox="1"/>
          <p:nvPr/>
        </p:nvSpPr>
        <p:spPr>
          <a:xfrm>
            <a:off x="452582" y="1769225"/>
            <a:ext cx="4154093" cy="1604964"/>
          </a:xfrm>
          <a:prstGeom prst="rect">
            <a:avLst/>
          </a:prstGeom>
          <a:noFill/>
          <a:ln>
            <a:noFill/>
          </a:ln>
        </p:spPr>
        <p:txBody>
          <a:bodyPr spcFirstLastPara="1" wrap="square" lIns="84675" tIns="42325" rIns="84675" bIns="42325" anchor="t" anchorCtr="0">
            <a:noAutofit/>
          </a:bodyPr>
          <a:lstStyle/>
          <a:p>
            <a:pPr algn="r" rtl="1"/>
            <a:r>
              <a:rPr lang="he-IL" sz="3200" b="1" dirty="0" smtClean="0">
                <a:solidFill>
                  <a:schemeClr val="dk1"/>
                </a:solidFill>
                <a:latin typeface="Calibri"/>
                <a:ea typeface="Calibri"/>
                <a:cs typeface="Calibri"/>
                <a:sym typeface="Calibri"/>
              </a:rPr>
              <a:t>הרבה אריזות....מחפשים פתרונות</a:t>
            </a:r>
            <a:endParaRPr sz="3200" b="1" dirty="0">
              <a:solidFill>
                <a:schemeClr val="dk1"/>
              </a:solidFill>
              <a:latin typeface="Calibri"/>
              <a:ea typeface="Calibri"/>
              <a:cs typeface="Calibri"/>
              <a:sym typeface="Calibri"/>
            </a:endParaRPr>
          </a:p>
        </p:txBody>
      </p:sp>
      <p:sp>
        <p:nvSpPr>
          <p:cNvPr id="113" name="Google Shape;113;p15"/>
          <p:cNvSpPr/>
          <p:nvPr/>
        </p:nvSpPr>
        <p:spPr>
          <a:xfrm>
            <a:off x="5938087" y="3613309"/>
            <a:ext cx="3728285" cy="2814638"/>
          </a:xfrm>
          <a:custGeom>
            <a:avLst/>
            <a:gdLst/>
            <a:ahLst/>
            <a:cxnLst/>
            <a:rect l="l" t="t" r="r" b="b"/>
            <a:pathLst>
              <a:path w="3936606" h="3127641" extrusionOk="0">
                <a:moveTo>
                  <a:pt x="245376" y="0"/>
                </a:moveTo>
                <a:lnTo>
                  <a:pt x="0" y="2804706"/>
                </a:lnTo>
                <a:lnTo>
                  <a:pt x="3691229" y="3127641"/>
                </a:lnTo>
                <a:lnTo>
                  <a:pt x="3936606" y="322935"/>
                </a:lnTo>
                <a:lnTo>
                  <a:pt x="245376" y="0"/>
                </a:lnTo>
                <a:close/>
              </a:path>
            </a:pathLst>
          </a:custGeom>
          <a:noFill/>
          <a:ln w="38100" cap="flat" cmpd="sng">
            <a:solidFill>
              <a:srgbClr val="FEFFFE"/>
            </a:solidFill>
            <a:prstDash val="solid"/>
            <a:round/>
            <a:headEnd type="none" w="sm" len="sm"/>
            <a:tailEnd type="none" w="sm" len="sm"/>
          </a:ln>
        </p:spPr>
        <p:txBody>
          <a:bodyPr spcFirstLastPara="1" wrap="square" lIns="0" tIns="0" rIns="0" bIns="0" anchor="t" anchorCtr="0">
            <a:noAutofit/>
          </a:bodyPr>
          <a:lstStyle/>
          <a:p>
            <a:endParaRPr>
              <a:solidFill>
                <a:schemeClr val="dk1"/>
              </a:solidFill>
              <a:latin typeface="Calibri"/>
              <a:ea typeface="Calibri"/>
              <a:cs typeface="Calibri"/>
              <a:sym typeface="Calibri"/>
            </a:endParaRPr>
          </a:p>
        </p:txBody>
      </p:sp>
      <p:sp>
        <p:nvSpPr>
          <p:cNvPr id="114" name="Google Shape;114;p15"/>
          <p:cNvSpPr txBox="1"/>
          <p:nvPr/>
        </p:nvSpPr>
        <p:spPr>
          <a:xfrm>
            <a:off x="1501442" y="6656547"/>
            <a:ext cx="1876927" cy="194310"/>
          </a:xfrm>
          <a:prstGeom prst="rect">
            <a:avLst/>
          </a:prstGeom>
          <a:noFill/>
          <a:ln>
            <a:noFill/>
          </a:ln>
        </p:spPr>
        <p:txBody>
          <a:bodyPr spcFirstLastPara="1" wrap="square" lIns="84700" tIns="42350" rIns="84700" bIns="42350" anchor="t" anchorCtr="0">
            <a:noAutofit/>
          </a:bodyPr>
          <a:lstStyle/>
          <a:p>
            <a:pPr rtl="1"/>
            <a:r>
              <a:rPr lang="en-US" sz="700">
                <a:solidFill>
                  <a:schemeClr val="dk1"/>
                </a:solidFill>
                <a:latin typeface="Calibri"/>
                <a:ea typeface="Calibri"/>
                <a:cs typeface="Calibri"/>
                <a:sym typeface="Calibri"/>
              </a:rPr>
              <a:t>Proprietary information of Caltec Ltd.</a:t>
            </a:r>
            <a:endParaRPr/>
          </a:p>
        </p:txBody>
      </p:sp>
      <p:sp>
        <p:nvSpPr>
          <p:cNvPr id="115" name="Google Shape;115;p15" descr="Displaying IMG_9298.JPG"/>
          <p:cNvSpPr/>
          <p:nvPr/>
        </p:nvSpPr>
        <p:spPr>
          <a:xfrm>
            <a:off x="1671387" y="-130016"/>
            <a:ext cx="288758" cy="274321"/>
          </a:xfrm>
          <a:prstGeom prst="rect">
            <a:avLst/>
          </a:prstGeom>
          <a:noFill/>
          <a:ln>
            <a:noFill/>
          </a:ln>
        </p:spPr>
        <p:txBody>
          <a:bodyPr spcFirstLastPara="1" wrap="square" lIns="84700" tIns="42350" rIns="84700" bIns="42350" anchor="t" anchorCtr="0">
            <a:noAutofit/>
          </a:bodyPr>
          <a:lstStyle/>
          <a:p>
            <a:endParaRPr>
              <a:solidFill>
                <a:schemeClr val="dk1"/>
              </a:solidFill>
              <a:latin typeface="Calibri"/>
              <a:ea typeface="Calibri"/>
              <a:cs typeface="Calibri"/>
              <a:sym typeface="Calibri"/>
            </a:endParaRPr>
          </a:p>
        </p:txBody>
      </p:sp>
      <p:sp>
        <p:nvSpPr>
          <p:cNvPr id="116" name="Google Shape;116;p15" descr="Displaying IMG_9298.JPG"/>
          <p:cNvSpPr/>
          <p:nvPr/>
        </p:nvSpPr>
        <p:spPr>
          <a:xfrm>
            <a:off x="1815766" y="7144"/>
            <a:ext cx="288758" cy="274320"/>
          </a:xfrm>
          <a:prstGeom prst="rect">
            <a:avLst/>
          </a:prstGeom>
          <a:noFill/>
          <a:ln>
            <a:noFill/>
          </a:ln>
        </p:spPr>
        <p:txBody>
          <a:bodyPr spcFirstLastPara="1" wrap="square" lIns="84700" tIns="42350" rIns="84700" bIns="42350" anchor="t" anchorCtr="0">
            <a:noAutofit/>
          </a:bodyPr>
          <a:lstStyle/>
          <a:p>
            <a:endParaRPr>
              <a:solidFill>
                <a:schemeClr val="dk1"/>
              </a:solidFill>
              <a:latin typeface="Calibri"/>
              <a:ea typeface="Calibri"/>
              <a:cs typeface="Calibri"/>
              <a:sym typeface="Calibri"/>
            </a:endParaRPr>
          </a:p>
        </p:txBody>
      </p:sp>
      <p:pic>
        <p:nvPicPr>
          <p:cNvPr id="117" name="Google Shape;117;p15"/>
          <p:cNvPicPr preferRelativeResize="0"/>
          <p:nvPr/>
        </p:nvPicPr>
        <p:blipFill>
          <a:blip r:embed="rId3">
            <a:alphaModFix/>
          </a:blip>
          <a:stretch>
            <a:fillRect/>
          </a:stretch>
        </p:blipFill>
        <p:spPr>
          <a:xfrm>
            <a:off x="4460049" y="593025"/>
            <a:ext cx="6066901" cy="2814650"/>
          </a:xfrm>
          <a:prstGeom prst="rect">
            <a:avLst/>
          </a:prstGeom>
          <a:noFill/>
          <a:ln>
            <a:noFill/>
          </a:ln>
        </p:spPr>
      </p:pic>
      <p:pic>
        <p:nvPicPr>
          <p:cNvPr id="118" name="Google Shape;118;p15"/>
          <p:cNvPicPr preferRelativeResize="0"/>
          <p:nvPr/>
        </p:nvPicPr>
        <p:blipFill rotWithShape="1">
          <a:blip r:embed="rId4">
            <a:alphaModFix/>
          </a:blip>
          <a:srcRect t="9726" b="2646"/>
          <a:stretch/>
        </p:blipFill>
        <p:spPr>
          <a:xfrm>
            <a:off x="1517217" y="3745851"/>
            <a:ext cx="9165057" cy="3112149"/>
          </a:xfrm>
          <a:prstGeom prst="rect">
            <a:avLst/>
          </a:prstGeom>
          <a:noFill/>
          <a:ln>
            <a:noFill/>
          </a:ln>
        </p:spPr>
      </p:pic>
      <p:pic>
        <p:nvPicPr>
          <p:cNvPr id="18" name="Google Shape;88;p13"/>
          <p:cNvPicPr preferRelativeResize="0"/>
          <p:nvPr/>
        </p:nvPicPr>
        <p:blipFill rotWithShape="1">
          <a:blip r:embed="rId5">
            <a:alphaModFix/>
          </a:blip>
          <a:srcRect/>
          <a:stretch/>
        </p:blipFill>
        <p:spPr>
          <a:xfrm>
            <a:off x="729261" y="97050"/>
            <a:ext cx="3590579" cy="1523153"/>
          </a:xfrm>
          <a:prstGeom prst="rect">
            <a:avLst/>
          </a:prstGeom>
          <a:noFill/>
          <a:ln>
            <a:noFill/>
          </a:ln>
        </p:spPr>
      </p:pic>
    </p:spTree>
    <p:extLst>
      <p:ext uri="{BB962C8B-B14F-4D97-AF65-F5344CB8AC3E}">
        <p14:creationId xmlns:p14="http://schemas.microsoft.com/office/powerpoint/2010/main" val="42324266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קבוצה 18"/>
          <p:cNvGrpSpPr>
            <a:grpSpLocks/>
          </p:cNvGrpSpPr>
          <p:nvPr/>
        </p:nvGrpSpPr>
        <p:grpSpPr bwMode="auto">
          <a:xfrm>
            <a:off x="-2545080" y="1111568"/>
            <a:ext cx="11132820" cy="5181244"/>
            <a:chOff x="-2971800" y="795504"/>
            <a:chExt cx="12369800" cy="5756242"/>
          </a:xfrm>
        </p:grpSpPr>
        <p:sp>
          <p:nvSpPr>
            <p:cNvPr id="4104" name="TextBox 11"/>
            <p:cNvSpPr txBox="1">
              <a:spLocks noChangeArrowheads="1"/>
            </p:cNvSpPr>
            <p:nvPr/>
          </p:nvSpPr>
          <p:spPr bwMode="auto">
            <a:xfrm>
              <a:off x="6731000" y="6172201"/>
              <a:ext cx="2667000" cy="379545"/>
            </a:xfrm>
            <a:prstGeom prst="rect">
              <a:avLst/>
            </a:prstGeom>
            <a:noFill/>
            <a:ln w="9525">
              <a:noFill/>
              <a:miter lim="800000"/>
              <a:headEnd/>
              <a:tailEnd/>
            </a:ln>
          </p:spPr>
          <p:txBody>
            <a:bodyPr>
              <a:spAutoFit/>
            </a:bodyPr>
            <a:lstStyle/>
            <a:p>
              <a:pPr algn="ctr" rtl="1"/>
              <a:endParaRPr lang="he-IL" altLang="en-US" sz="1620"/>
            </a:p>
          </p:txBody>
        </p:sp>
        <p:grpSp>
          <p:nvGrpSpPr>
            <p:cNvPr id="4105" name="קבוצה 15"/>
            <p:cNvGrpSpPr>
              <a:grpSpLocks/>
            </p:cNvGrpSpPr>
            <p:nvPr/>
          </p:nvGrpSpPr>
          <p:grpSpPr bwMode="auto">
            <a:xfrm>
              <a:off x="2222500" y="795504"/>
              <a:ext cx="3213546" cy="5573844"/>
              <a:chOff x="2127250" y="947904"/>
              <a:chExt cx="3213546" cy="5573844"/>
            </a:xfrm>
          </p:grpSpPr>
          <p:pic>
            <p:nvPicPr>
              <p:cNvPr id="4109" name="תמונה 10" descr="שניצלונים.png"/>
              <p:cNvPicPr>
                <a:picLocks noChangeAspect="1"/>
              </p:cNvPicPr>
              <p:nvPr/>
            </p:nvPicPr>
            <p:blipFill>
              <a:blip r:embed="rId2"/>
              <a:srcRect/>
              <a:stretch>
                <a:fillRect/>
              </a:stretch>
            </p:blipFill>
            <p:spPr bwMode="auto">
              <a:xfrm>
                <a:off x="2127250" y="947904"/>
                <a:ext cx="3213546" cy="3213546"/>
              </a:xfrm>
              <a:prstGeom prst="rect">
                <a:avLst/>
              </a:prstGeom>
              <a:noFill/>
              <a:ln w="9525">
                <a:noFill/>
                <a:miter lim="800000"/>
                <a:headEnd/>
                <a:tailEnd/>
              </a:ln>
            </p:spPr>
          </p:pic>
          <p:sp>
            <p:nvSpPr>
              <p:cNvPr id="4110" name="TextBox 12"/>
              <p:cNvSpPr txBox="1">
                <a:spLocks noChangeArrowheads="1"/>
              </p:cNvSpPr>
              <p:nvPr/>
            </p:nvSpPr>
            <p:spPr bwMode="auto">
              <a:xfrm>
                <a:off x="2495550" y="6142203"/>
                <a:ext cx="2667000" cy="379545"/>
              </a:xfrm>
              <a:prstGeom prst="rect">
                <a:avLst/>
              </a:prstGeom>
              <a:noFill/>
              <a:ln w="9525">
                <a:noFill/>
                <a:miter lim="800000"/>
                <a:headEnd/>
                <a:tailEnd/>
              </a:ln>
            </p:spPr>
            <p:txBody>
              <a:bodyPr>
                <a:spAutoFit/>
              </a:bodyPr>
              <a:lstStyle/>
              <a:p>
                <a:pPr algn="ctr" rtl="1"/>
                <a:r>
                  <a:rPr lang="he-IL" altLang="en-US" sz="1620"/>
                  <a:t>שניצלוני סייטן אמרנט</a:t>
                </a:r>
              </a:p>
            </p:txBody>
          </p:sp>
        </p:grpSp>
        <p:grpSp>
          <p:nvGrpSpPr>
            <p:cNvPr id="4106" name="קבוצה 14"/>
            <p:cNvGrpSpPr>
              <a:grpSpLocks/>
            </p:cNvGrpSpPr>
            <p:nvPr/>
          </p:nvGrpSpPr>
          <p:grpSpPr bwMode="auto">
            <a:xfrm>
              <a:off x="-2971800" y="1414468"/>
              <a:ext cx="6019800" cy="5042554"/>
              <a:chOff x="-3124200" y="1566868"/>
              <a:chExt cx="6019800" cy="5042554"/>
            </a:xfrm>
          </p:grpSpPr>
          <p:pic>
            <p:nvPicPr>
              <p:cNvPr id="4107" name="תמונה 7" descr="תמונה לפוסט קובה בורגול.png"/>
              <p:cNvPicPr>
                <a:picLocks noChangeAspect="1"/>
              </p:cNvPicPr>
              <p:nvPr/>
            </p:nvPicPr>
            <p:blipFill>
              <a:blip r:embed="rId3"/>
              <a:srcRect/>
              <a:stretch>
                <a:fillRect/>
              </a:stretch>
            </p:blipFill>
            <p:spPr bwMode="auto">
              <a:xfrm flipH="1">
                <a:off x="-3124200" y="1566868"/>
                <a:ext cx="2369341" cy="2369341"/>
              </a:xfrm>
              <a:prstGeom prst="rect">
                <a:avLst/>
              </a:prstGeom>
              <a:noFill/>
              <a:ln w="9525">
                <a:noFill/>
                <a:miter lim="800000"/>
                <a:headEnd/>
                <a:tailEnd/>
              </a:ln>
            </p:spPr>
          </p:pic>
          <p:sp>
            <p:nvSpPr>
              <p:cNvPr id="4108" name="TextBox 13"/>
              <p:cNvSpPr txBox="1">
                <a:spLocks noChangeArrowheads="1"/>
              </p:cNvSpPr>
              <p:nvPr/>
            </p:nvSpPr>
            <p:spPr bwMode="auto">
              <a:xfrm>
                <a:off x="228600" y="6229877"/>
                <a:ext cx="2667000" cy="379545"/>
              </a:xfrm>
              <a:prstGeom prst="rect">
                <a:avLst/>
              </a:prstGeom>
              <a:noFill/>
              <a:ln w="9525">
                <a:noFill/>
                <a:miter lim="800000"/>
                <a:headEnd/>
                <a:tailEnd/>
              </a:ln>
            </p:spPr>
            <p:txBody>
              <a:bodyPr>
                <a:spAutoFit/>
              </a:bodyPr>
              <a:lstStyle/>
              <a:p>
                <a:pPr algn="ctr" rtl="1"/>
                <a:endParaRPr lang="he-IL" altLang="en-US" sz="1620"/>
              </a:p>
            </p:txBody>
          </p:sp>
        </p:grpSp>
      </p:grpSp>
      <p:grpSp>
        <p:nvGrpSpPr>
          <p:cNvPr id="4100" name="Group 1"/>
          <p:cNvGrpSpPr>
            <a:grpSpLocks/>
          </p:cNvGrpSpPr>
          <p:nvPr/>
        </p:nvGrpSpPr>
        <p:grpSpPr bwMode="auto">
          <a:xfrm>
            <a:off x="1895475" y="4109988"/>
            <a:ext cx="9163952" cy="2466550"/>
            <a:chOff x="44450" y="6019800"/>
            <a:chExt cx="9391650" cy="1439863"/>
          </a:xfrm>
        </p:grpSpPr>
        <p:pic>
          <p:nvPicPr>
            <p:cNvPr id="4102" name="Picture 14"/>
            <p:cNvPicPr>
              <a:picLocks noChangeAspect="1" noChangeArrowheads="1"/>
            </p:cNvPicPr>
            <p:nvPr/>
          </p:nvPicPr>
          <p:blipFill>
            <a:blip r:embed="rId4"/>
            <a:srcRect/>
            <a:stretch>
              <a:fillRect/>
            </a:stretch>
          </p:blipFill>
          <p:spPr bwMode="auto">
            <a:xfrm>
              <a:off x="5245100" y="6019800"/>
              <a:ext cx="4191000" cy="1439863"/>
            </a:xfrm>
            <a:prstGeom prst="rect">
              <a:avLst/>
            </a:prstGeom>
            <a:noFill/>
            <a:ln w="9525">
              <a:noFill/>
              <a:miter lim="800000"/>
              <a:headEnd/>
              <a:tailEnd/>
            </a:ln>
          </p:spPr>
        </p:pic>
        <p:pic>
          <p:nvPicPr>
            <p:cNvPr id="4103" name="Picture 15"/>
            <p:cNvPicPr>
              <a:picLocks noChangeAspect="1" noChangeArrowheads="1"/>
            </p:cNvPicPr>
            <p:nvPr/>
          </p:nvPicPr>
          <p:blipFill>
            <a:blip r:embed="rId5"/>
            <a:srcRect/>
            <a:stretch>
              <a:fillRect/>
            </a:stretch>
          </p:blipFill>
          <p:spPr bwMode="auto">
            <a:xfrm>
              <a:off x="44450" y="6019800"/>
              <a:ext cx="5238750" cy="1439863"/>
            </a:xfrm>
            <a:prstGeom prst="rect">
              <a:avLst/>
            </a:prstGeom>
            <a:noFill/>
            <a:ln w="9525">
              <a:noFill/>
              <a:miter lim="800000"/>
              <a:headEnd/>
              <a:tailEnd/>
            </a:ln>
          </p:spPr>
        </p:pic>
      </p:grpSp>
      <p:grpSp>
        <p:nvGrpSpPr>
          <p:cNvPr id="16" name="קבוצה 13"/>
          <p:cNvGrpSpPr>
            <a:grpSpLocks/>
          </p:cNvGrpSpPr>
          <p:nvPr/>
        </p:nvGrpSpPr>
        <p:grpSpPr bwMode="auto">
          <a:xfrm>
            <a:off x="1702087" y="1140294"/>
            <a:ext cx="8434109" cy="3244623"/>
            <a:chOff x="56920" y="3048000"/>
            <a:chExt cx="9371764" cy="3605583"/>
          </a:xfrm>
        </p:grpSpPr>
        <p:pic>
          <p:nvPicPr>
            <p:cNvPr id="17" name="Picture 7" descr="Displaying manot_bolognese.jpg"/>
            <p:cNvPicPr>
              <a:picLocks noChangeAspect="1" noChangeArrowheads="1"/>
            </p:cNvPicPr>
            <p:nvPr/>
          </p:nvPicPr>
          <p:blipFill>
            <a:blip r:embed="rId6"/>
            <a:srcRect/>
            <a:stretch>
              <a:fillRect/>
            </a:stretch>
          </p:blipFill>
          <p:spPr bwMode="auto">
            <a:xfrm>
              <a:off x="56920" y="3049200"/>
              <a:ext cx="2567923" cy="3556120"/>
            </a:xfrm>
            <a:prstGeom prst="rect">
              <a:avLst/>
            </a:prstGeom>
            <a:noFill/>
            <a:ln w="9525">
              <a:noFill/>
              <a:miter lim="800000"/>
              <a:headEnd/>
              <a:tailEnd/>
            </a:ln>
          </p:spPr>
        </p:pic>
        <p:pic>
          <p:nvPicPr>
            <p:cNvPr id="18" name="Picture 9" descr="Displaying manot_kabab.jpg"/>
            <p:cNvPicPr>
              <a:picLocks noChangeAspect="1" noChangeArrowheads="1"/>
            </p:cNvPicPr>
            <p:nvPr/>
          </p:nvPicPr>
          <p:blipFill>
            <a:blip r:embed="rId7"/>
            <a:srcRect/>
            <a:stretch>
              <a:fillRect/>
            </a:stretch>
          </p:blipFill>
          <p:spPr bwMode="auto">
            <a:xfrm>
              <a:off x="2540000" y="3049200"/>
              <a:ext cx="2370843" cy="3283200"/>
            </a:xfrm>
            <a:prstGeom prst="rect">
              <a:avLst/>
            </a:prstGeom>
            <a:noFill/>
            <a:ln w="9525">
              <a:noFill/>
              <a:miter lim="800000"/>
              <a:headEnd/>
              <a:tailEnd/>
            </a:ln>
          </p:spPr>
        </p:pic>
        <p:pic>
          <p:nvPicPr>
            <p:cNvPr id="19" name="Picture 11" descr="Displaying manot_meorav.jpg"/>
            <p:cNvPicPr>
              <a:picLocks noChangeAspect="1" noChangeArrowheads="1"/>
            </p:cNvPicPr>
            <p:nvPr/>
          </p:nvPicPr>
          <p:blipFill>
            <a:blip r:embed="rId8"/>
            <a:srcRect/>
            <a:stretch>
              <a:fillRect/>
            </a:stretch>
          </p:blipFill>
          <p:spPr bwMode="auto">
            <a:xfrm>
              <a:off x="4826000" y="3048000"/>
              <a:ext cx="2370252" cy="3282382"/>
            </a:xfrm>
            <a:prstGeom prst="rect">
              <a:avLst/>
            </a:prstGeom>
            <a:noFill/>
            <a:ln w="9525">
              <a:noFill/>
              <a:miter lim="800000"/>
              <a:headEnd/>
              <a:tailEnd/>
            </a:ln>
          </p:spPr>
        </p:pic>
        <p:pic>
          <p:nvPicPr>
            <p:cNvPr id="20" name="Picture 13" descr="Displaying manot_shawarma.jpg"/>
            <p:cNvPicPr>
              <a:picLocks noChangeAspect="1" noChangeArrowheads="1"/>
            </p:cNvPicPr>
            <p:nvPr/>
          </p:nvPicPr>
          <p:blipFill>
            <a:blip r:embed="rId9"/>
            <a:srcRect/>
            <a:stretch>
              <a:fillRect/>
            </a:stretch>
          </p:blipFill>
          <p:spPr bwMode="auto">
            <a:xfrm>
              <a:off x="7112000" y="3124200"/>
              <a:ext cx="2316684" cy="3208200"/>
            </a:xfrm>
            <a:prstGeom prst="rect">
              <a:avLst/>
            </a:prstGeom>
            <a:noFill/>
            <a:ln w="9525">
              <a:noFill/>
              <a:miter lim="800000"/>
              <a:headEnd/>
              <a:tailEnd/>
            </a:ln>
          </p:spPr>
        </p:pic>
        <p:sp>
          <p:nvSpPr>
            <p:cNvPr id="21" name="TextBox 9"/>
            <p:cNvSpPr txBox="1">
              <a:spLocks noChangeArrowheads="1"/>
            </p:cNvSpPr>
            <p:nvPr/>
          </p:nvSpPr>
          <p:spPr bwMode="auto">
            <a:xfrm>
              <a:off x="7264399" y="6273945"/>
              <a:ext cx="1676400" cy="379638"/>
            </a:xfrm>
            <a:prstGeom prst="rect">
              <a:avLst/>
            </a:prstGeom>
            <a:noFill/>
            <a:ln w="9525">
              <a:noFill/>
              <a:miter lim="800000"/>
              <a:headEnd/>
              <a:tailEnd/>
            </a:ln>
          </p:spPr>
          <p:txBody>
            <a:bodyPr>
              <a:spAutoFit/>
            </a:bodyPr>
            <a:lstStyle/>
            <a:p>
              <a:pPr algn="r" rtl="1"/>
              <a:endParaRPr lang="he-IL" altLang="en-US" sz="1620" b="1" dirty="0"/>
            </a:p>
          </p:txBody>
        </p:sp>
        <p:sp>
          <p:nvSpPr>
            <p:cNvPr id="22" name="TextBox 10"/>
            <p:cNvSpPr txBox="1">
              <a:spLocks noChangeArrowheads="1"/>
            </p:cNvSpPr>
            <p:nvPr/>
          </p:nvSpPr>
          <p:spPr bwMode="auto">
            <a:xfrm>
              <a:off x="4902464" y="6248399"/>
              <a:ext cx="2362334" cy="379638"/>
            </a:xfrm>
            <a:prstGeom prst="rect">
              <a:avLst/>
            </a:prstGeom>
            <a:noFill/>
            <a:ln w="9525">
              <a:noFill/>
              <a:miter lim="800000"/>
              <a:headEnd/>
              <a:tailEnd/>
            </a:ln>
          </p:spPr>
          <p:txBody>
            <a:bodyPr>
              <a:spAutoFit/>
            </a:bodyPr>
            <a:lstStyle/>
            <a:p>
              <a:pPr algn="r" rtl="1"/>
              <a:endParaRPr lang="en-US" altLang="en-US" sz="1620" b="1" dirty="0"/>
            </a:p>
          </p:txBody>
        </p:sp>
        <p:sp>
          <p:nvSpPr>
            <p:cNvPr id="23" name="TextBox 11"/>
            <p:cNvSpPr txBox="1">
              <a:spLocks noChangeArrowheads="1"/>
            </p:cNvSpPr>
            <p:nvPr/>
          </p:nvSpPr>
          <p:spPr bwMode="auto">
            <a:xfrm>
              <a:off x="2692399" y="6248400"/>
              <a:ext cx="2057655" cy="379638"/>
            </a:xfrm>
            <a:prstGeom prst="rect">
              <a:avLst/>
            </a:prstGeom>
            <a:noFill/>
            <a:ln w="9525">
              <a:noFill/>
              <a:miter lim="800000"/>
              <a:headEnd/>
              <a:tailEnd/>
            </a:ln>
          </p:spPr>
          <p:txBody>
            <a:bodyPr>
              <a:spAutoFit/>
            </a:bodyPr>
            <a:lstStyle/>
            <a:p>
              <a:pPr algn="r" rtl="1"/>
              <a:endParaRPr lang="he-IL" altLang="en-US" sz="1620" b="1" dirty="0"/>
            </a:p>
          </p:txBody>
        </p:sp>
        <p:sp>
          <p:nvSpPr>
            <p:cNvPr id="24" name="TextBox 12"/>
            <p:cNvSpPr txBox="1">
              <a:spLocks noChangeArrowheads="1"/>
            </p:cNvSpPr>
            <p:nvPr/>
          </p:nvSpPr>
          <p:spPr bwMode="auto">
            <a:xfrm>
              <a:off x="601221" y="6273944"/>
              <a:ext cx="1676400" cy="379638"/>
            </a:xfrm>
            <a:prstGeom prst="rect">
              <a:avLst/>
            </a:prstGeom>
            <a:noFill/>
            <a:ln w="9525">
              <a:noFill/>
              <a:miter lim="800000"/>
              <a:headEnd/>
              <a:tailEnd/>
            </a:ln>
          </p:spPr>
          <p:txBody>
            <a:bodyPr>
              <a:spAutoFit/>
            </a:bodyPr>
            <a:lstStyle/>
            <a:p>
              <a:pPr algn="r" rtl="1"/>
              <a:endParaRPr lang="he-IL" altLang="en-US" sz="1620" dirty="0"/>
            </a:p>
          </p:txBody>
        </p:sp>
      </p:grpSp>
      <p:pic>
        <p:nvPicPr>
          <p:cNvPr id="25" name="Google Shape;88;p13"/>
          <p:cNvPicPr preferRelativeResize="0"/>
          <p:nvPr/>
        </p:nvPicPr>
        <p:blipFill rotWithShape="1">
          <a:blip r:embed="rId10">
            <a:alphaModFix/>
          </a:blip>
          <a:srcRect/>
          <a:stretch/>
        </p:blipFill>
        <p:spPr>
          <a:xfrm>
            <a:off x="4750676" y="177866"/>
            <a:ext cx="3605048" cy="747274"/>
          </a:xfrm>
          <a:prstGeom prst="rect">
            <a:avLst/>
          </a:prstGeom>
          <a:noFill/>
          <a:ln>
            <a:noFill/>
          </a:ln>
        </p:spPr>
      </p:pic>
    </p:spTree>
    <p:extLst>
      <p:ext uri="{BB962C8B-B14F-4D97-AF65-F5344CB8AC3E}">
        <p14:creationId xmlns:p14="http://schemas.microsoft.com/office/powerpoint/2010/main" val="34208846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extLst>
              <p:ext uri="{D42A27DB-BD31-4B8C-83A1-F6EECF244321}">
                <p14:modId xmlns:p14="http://schemas.microsoft.com/office/powerpoint/2010/main" val="1078504638"/>
              </p:ext>
            </p:extLst>
          </p:nvPr>
        </p:nvGraphicFramePr>
        <p:xfrm>
          <a:off x="6027420" y="117157"/>
          <a:ext cx="5792153" cy="3860483"/>
        </p:xfrm>
        <a:graphic>
          <a:graphicData uri="http://schemas.openxmlformats.org/presentationml/2006/ole">
            <mc:AlternateContent xmlns:mc="http://schemas.openxmlformats.org/markup-compatibility/2006">
              <mc:Choice xmlns:v="urn:schemas-microsoft-com:vml" Requires="v">
                <p:oleObj spid="_x0000_s1090" name="PDF" r:id="rId3" imgW="0" imgH="0" progId="">
                  <p:embed/>
                </p:oleObj>
              </mc:Choice>
              <mc:Fallback>
                <p:oleObj name="PDF" r:id="rId3" imgW="0" imgH="0" progId="">
                  <p:embed/>
                  <p:pic>
                    <p:nvPicPr>
                      <p:cNvPr id="1026"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27420" y="117157"/>
                        <a:ext cx="5792153" cy="386048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9" name="TextBox 5"/>
          <p:cNvSpPr txBox="1">
            <a:spLocks noChangeArrowheads="1"/>
          </p:cNvSpPr>
          <p:nvPr/>
        </p:nvSpPr>
        <p:spPr bwMode="auto">
          <a:xfrm>
            <a:off x="2941320" y="2047399"/>
            <a:ext cx="6858000" cy="341632"/>
          </a:xfrm>
          <a:prstGeom prst="rect">
            <a:avLst/>
          </a:prstGeom>
          <a:noFill/>
          <a:ln w="9525">
            <a:noFill/>
            <a:miter lim="800000"/>
            <a:headEnd/>
            <a:tailEnd/>
          </a:ln>
        </p:spPr>
        <p:txBody>
          <a:bodyPr>
            <a:spAutoFit/>
          </a:bodyPr>
          <a:lstStyle/>
          <a:p>
            <a:endParaRPr lang="en-US" altLang="en-US" sz="1620"/>
          </a:p>
        </p:txBody>
      </p:sp>
      <p:grpSp>
        <p:nvGrpSpPr>
          <p:cNvPr id="7" name="קבוצה 13"/>
          <p:cNvGrpSpPr>
            <a:grpSpLocks/>
          </p:cNvGrpSpPr>
          <p:nvPr/>
        </p:nvGrpSpPr>
        <p:grpSpPr bwMode="auto">
          <a:xfrm>
            <a:off x="707024" y="4319273"/>
            <a:ext cx="9606861" cy="2981577"/>
            <a:chOff x="254000" y="2590800"/>
            <a:chExt cx="8838752" cy="4501397"/>
          </a:xfrm>
        </p:grpSpPr>
        <p:grpSp>
          <p:nvGrpSpPr>
            <p:cNvPr id="8" name="קבוצה 12"/>
            <p:cNvGrpSpPr>
              <a:grpSpLocks/>
            </p:cNvGrpSpPr>
            <p:nvPr/>
          </p:nvGrpSpPr>
          <p:grpSpPr bwMode="auto">
            <a:xfrm>
              <a:off x="254000" y="2590800"/>
              <a:ext cx="8838752" cy="4015200"/>
              <a:chOff x="254000" y="2590800"/>
              <a:chExt cx="8838752" cy="4015200"/>
            </a:xfrm>
          </p:grpSpPr>
          <p:pic>
            <p:nvPicPr>
              <p:cNvPr id="13" name="Picture 13" descr="Displaying bbq_ny7290004339784.jpg"/>
              <p:cNvPicPr>
                <a:picLocks noChangeAspect="1" noChangeArrowheads="1"/>
              </p:cNvPicPr>
              <p:nvPr/>
            </p:nvPicPr>
            <p:blipFill>
              <a:blip r:embed="rId5"/>
              <a:srcRect/>
              <a:stretch>
                <a:fillRect/>
              </a:stretch>
            </p:blipFill>
            <p:spPr bwMode="auto">
              <a:xfrm>
                <a:off x="4597400" y="2590800"/>
                <a:ext cx="2286000" cy="4014788"/>
              </a:xfrm>
              <a:prstGeom prst="rect">
                <a:avLst/>
              </a:prstGeom>
              <a:noFill/>
              <a:ln w="9525">
                <a:noFill/>
                <a:miter lim="800000"/>
                <a:headEnd/>
                <a:tailEnd/>
              </a:ln>
            </p:spPr>
          </p:pic>
          <p:pic>
            <p:nvPicPr>
              <p:cNvPr id="14" name="Picture 15" descr="Displaying bbq_kabab7290015673204.jpg"/>
              <p:cNvPicPr>
                <a:picLocks noChangeAspect="1" noChangeArrowheads="1"/>
              </p:cNvPicPr>
              <p:nvPr/>
            </p:nvPicPr>
            <p:blipFill>
              <a:blip r:embed="rId6"/>
              <a:srcRect/>
              <a:stretch>
                <a:fillRect/>
              </a:stretch>
            </p:blipFill>
            <p:spPr bwMode="auto">
              <a:xfrm>
                <a:off x="6807201" y="2592000"/>
                <a:ext cx="2285551" cy="4014000"/>
              </a:xfrm>
              <a:prstGeom prst="rect">
                <a:avLst/>
              </a:prstGeom>
              <a:noFill/>
              <a:ln w="9525">
                <a:noFill/>
                <a:miter lim="800000"/>
                <a:headEnd/>
                <a:tailEnd/>
              </a:ln>
            </p:spPr>
          </p:pic>
          <p:pic>
            <p:nvPicPr>
              <p:cNvPr id="15" name="Picture 2" descr="Displaying bbq_california7290015673181.jpg"/>
              <p:cNvPicPr>
                <a:picLocks noChangeAspect="1" noChangeArrowheads="1"/>
              </p:cNvPicPr>
              <p:nvPr/>
            </p:nvPicPr>
            <p:blipFill>
              <a:blip r:embed="rId7"/>
              <a:srcRect/>
              <a:stretch>
                <a:fillRect/>
              </a:stretch>
            </p:blipFill>
            <p:spPr bwMode="auto">
              <a:xfrm>
                <a:off x="2387600" y="2590800"/>
                <a:ext cx="2285449" cy="4014000"/>
              </a:xfrm>
              <a:prstGeom prst="rect">
                <a:avLst/>
              </a:prstGeom>
              <a:noFill/>
              <a:ln w="9525">
                <a:noFill/>
                <a:miter lim="800000"/>
                <a:headEnd/>
                <a:tailEnd/>
              </a:ln>
            </p:spPr>
          </p:pic>
          <p:pic>
            <p:nvPicPr>
              <p:cNvPr id="16" name="Picture 4" descr="Displaying bbq_texas7290015673198.jpg"/>
              <p:cNvPicPr>
                <a:picLocks noChangeAspect="1" noChangeArrowheads="1"/>
              </p:cNvPicPr>
              <p:nvPr/>
            </p:nvPicPr>
            <p:blipFill>
              <a:blip r:embed="rId8"/>
              <a:srcRect/>
              <a:stretch>
                <a:fillRect/>
              </a:stretch>
            </p:blipFill>
            <p:spPr bwMode="auto">
              <a:xfrm>
                <a:off x="254000" y="2592000"/>
                <a:ext cx="2285449" cy="4014000"/>
              </a:xfrm>
              <a:prstGeom prst="rect">
                <a:avLst/>
              </a:prstGeom>
              <a:noFill/>
              <a:ln w="9525">
                <a:noFill/>
                <a:miter lim="800000"/>
                <a:headEnd/>
                <a:tailEnd/>
              </a:ln>
            </p:spPr>
          </p:pic>
        </p:grpSp>
        <p:sp>
          <p:nvSpPr>
            <p:cNvPr id="9" name="TextBox 8"/>
            <p:cNvSpPr txBox="1">
              <a:spLocks noChangeArrowheads="1"/>
            </p:cNvSpPr>
            <p:nvPr/>
          </p:nvSpPr>
          <p:spPr bwMode="auto">
            <a:xfrm>
              <a:off x="7035800" y="6629401"/>
              <a:ext cx="1600200" cy="379629"/>
            </a:xfrm>
            <a:prstGeom prst="rect">
              <a:avLst/>
            </a:prstGeom>
            <a:noFill/>
            <a:ln w="9525">
              <a:noFill/>
              <a:miter lim="800000"/>
              <a:headEnd/>
              <a:tailEnd/>
            </a:ln>
          </p:spPr>
          <p:txBody>
            <a:bodyPr>
              <a:spAutoFit/>
            </a:bodyPr>
            <a:lstStyle/>
            <a:p>
              <a:pPr algn="r" rtl="1"/>
              <a:endParaRPr lang="he-IL" altLang="en-US" sz="1620" dirty="0"/>
            </a:p>
          </p:txBody>
        </p:sp>
        <p:sp>
          <p:nvSpPr>
            <p:cNvPr id="10" name="TextBox 9"/>
            <p:cNvSpPr txBox="1">
              <a:spLocks noChangeArrowheads="1"/>
            </p:cNvSpPr>
            <p:nvPr/>
          </p:nvSpPr>
          <p:spPr bwMode="auto">
            <a:xfrm>
              <a:off x="4902200" y="6631200"/>
              <a:ext cx="1600200" cy="379629"/>
            </a:xfrm>
            <a:prstGeom prst="rect">
              <a:avLst/>
            </a:prstGeom>
            <a:noFill/>
            <a:ln w="9525">
              <a:noFill/>
              <a:miter lim="800000"/>
              <a:headEnd/>
              <a:tailEnd/>
            </a:ln>
          </p:spPr>
          <p:txBody>
            <a:bodyPr>
              <a:spAutoFit/>
            </a:bodyPr>
            <a:lstStyle/>
            <a:p>
              <a:pPr algn="r" rtl="1"/>
              <a:endParaRPr lang="he-IL" altLang="en-US" sz="1620" dirty="0"/>
            </a:p>
          </p:txBody>
        </p:sp>
        <p:sp>
          <p:nvSpPr>
            <p:cNvPr id="11" name="TextBox 10"/>
            <p:cNvSpPr txBox="1">
              <a:spLocks noChangeArrowheads="1"/>
            </p:cNvSpPr>
            <p:nvPr/>
          </p:nvSpPr>
          <p:spPr bwMode="auto">
            <a:xfrm>
              <a:off x="2692400" y="6631200"/>
              <a:ext cx="1600200" cy="379629"/>
            </a:xfrm>
            <a:prstGeom prst="rect">
              <a:avLst/>
            </a:prstGeom>
            <a:noFill/>
            <a:ln w="9525">
              <a:noFill/>
              <a:miter lim="800000"/>
              <a:headEnd/>
              <a:tailEnd/>
            </a:ln>
          </p:spPr>
          <p:txBody>
            <a:bodyPr>
              <a:spAutoFit/>
            </a:bodyPr>
            <a:lstStyle/>
            <a:p>
              <a:pPr algn="r" rtl="1"/>
              <a:endParaRPr lang="he-IL" altLang="en-US" sz="1620" dirty="0"/>
            </a:p>
          </p:txBody>
        </p:sp>
        <p:sp>
          <p:nvSpPr>
            <p:cNvPr id="12" name="TextBox 11"/>
            <p:cNvSpPr txBox="1">
              <a:spLocks noChangeArrowheads="1"/>
            </p:cNvSpPr>
            <p:nvPr/>
          </p:nvSpPr>
          <p:spPr bwMode="auto">
            <a:xfrm>
              <a:off x="763146" y="6712568"/>
              <a:ext cx="1600200" cy="379629"/>
            </a:xfrm>
            <a:prstGeom prst="rect">
              <a:avLst/>
            </a:prstGeom>
            <a:noFill/>
            <a:ln w="9525">
              <a:noFill/>
              <a:miter lim="800000"/>
              <a:headEnd/>
              <a:tailEnd/>
            </a:ln>
          </p:spPr>
          <p:txBody>
            <a:bodyPr>
              <a:spAutoFit/>
            </a:bodyPr>
            <a:lstStyle/>
            <a:p>
              <a:pPr algn="r" rtl="1"/>
              <a:endParaRPr lang="he-IL" altLang="en-US" sz="1620" dirty="0"/>
            </a:p>
          </p:txBody>
        </p:sp>
      </p:grpSp>
      <p:grpSp>
        <p:nvGrpSpPr>
          <p:cNvPr id="17" name="קבוצה 12"/>
          <p:cNvGrpSpPr>
            <a:grpSpLocks/>
          </p:cNvGrpSpPr>
          <p:nvPr/>
        </p:nvGrpSpPr>
        <p:grpSpPr bwMode="auto">
          <a:xfrm>
            <a:off x="259111" y="1456111"/>
            <a:ext cx="6111209" cy="3414736"/>
            <a:chOff x="482600" y="2895600"/>
            <a:chExt cx="8562975" cy="4186981"/>
          </a:xfrm>
        </p:grpSpPr>
        <p:pic>
          <p:nvPicPr>
            <p:cNvPr id="18" name="Picture 11" descr="Displaying okara_brokly7290015673150.jpg"/>
            <p:cNvPicPr>
              <a:picLocks noChangeAspect="1" noChangeArrowheads="1"/>
            </p:cNvPicPr>
            <p:nvPr/>
          </p:nvPicPr>
          <p:blipFill>
            <a:blip r:embed="rId9"/>
            <a:srcRect/>
            <a:stretch>
              <a:fillRect/>
            </a:stretch>
          </p:blipFill>
          <p:spPr bwMode="auto">
            <a:xfrm>
              <a:off x="6883400" y="2895600"/>
              <a:ext cx="2162175" cy="3797300"/>
            </a:xfrm>
            <a:prstGeom prst="rect">
              <a:avLst/>
            </a:prstGeom>
            <a:noFill/>
            <a:ln w="9525">
              <a:noFill/>
              <a:miter lim="800000"/>
              <a:headEnd/>
              <a:tailEnd/>
            </a:ln>
          </p:spPr>
        </p:pic>
        <p:pic>
          <p:nvPicPr>
            <p:cNvPr id="19" name="Picture 13" descr="Displaying okara_mushrom7290015673167.jpg"/>
            <p:cNvPicPr>
              <a:picLocks noChangeAspect="1" noChangeArrowheads="1"/>
            </p:cNvPicPr>
            <p:nvPr/>
          </p:nvPicPr>
          <p:blipFill>
            <a:blip r:embed="rId10"/>
            <a:srcRect/>
            <a:stretch>
              <a:fillRect/>
            </a:stretch>
          </p:blipFill>
          <p:spPr bwMode="auto">
            <a:xfrm>
              <a:off x="4749800" y="2895600"/>
              <a:ext cx="2162175" cy="3797300"/>
            </a:xfrm>
            <a:prstGeom prst="rect">
              <a:avLst/>
            </a:prstGeom>
            <a:noFill/>
            <a:ln w="9525">
              <a:noFill/>
              <a:miter lim="800000"/>
              <a:headEnd/>
              <a:tailEnd/>
            </a:ln>
          </p:spPr>
        </p:pic>
        <p:pic>
          <p:nvPicPr>
            <p:cNvPr id="20" name="Picture 15" descr="Displaying okara_plain7290015673174.jpg"/>
            <p:cNvPicPr>
              <a:picLocks noChangeAspect="1" noChangeArrowheads="1"/>
            </p:cNvPicPr>
            <p:nvPr/>
          </p:nvPicPr>
          <p:blipFill>
            <a:blip r:embed="rId11"/>
            <a:srcRect/>
            <a:stretch>
              <a:fillRect/>
            </a:stretch>
          </p:blipFill>
          <p:spPr bwMode="auto">
            <a:xfrm>
              <a:off x="482600" y="2895600"/>
              <a:ext cx="2162175" cy="3797300"/>
            </a:xfrm>
            <a:prstGeom prst="rect">
              <a:avLst/>
            </a:prstGeom>
            <a:noFill/>
            <a:ln w="9525">
              <a:noFill/>
              <a:miter lim="800000"/>
              <a:headEnd/>
              <a:tailEnd/>
            </a:ln>
          </p:spPr>
        </p:pic>
        <p:pic>
          <p:nvPicPr>
            <p:cNvPr id="21" name="Picture 17" descr="Displaying okara_spinach7290015673143.jpg"/>
            <p:cNvPicPr>
              <a:picLocks noChangeAspect="1" noChangeArrowheads="1"/>
            </p:cNvPicPr>
            <p:nvPr/>
          </p:nvPicPr>
          <p:blipFill>
            <a:blip r:embed="rId12"/>
            <a:srcRect/>
            <a:stretch>
              <a:fillRect/>
            </a:stretch>
          </p:blipFill>
          <p:spPr bwMode="auto">
            <a:xfrm>
              <a:off x="2616200" y="2895600"/>
              <a:ext cx="2162175" cy="3797300"/>
            </a:xfrm>
            <a:prstGeom prst="rect">
              <a:avLst/>
            </a:prstGeom>
            <a:noFill/>
            <a:ln w="9525">
              <a:noFill/>
              <a:miter lim="800000"/>
              <a:headEnd/>
              <a:tailEnd/>
            </a:ln>
          </p:spPr>
        </p:pic>
        <p:sp>
          <p:nvSpPr>
            <p:cNvPr id="22" name="TextBox 13"/>
            <p:cNvSpPr txBox="1">
              <a:spLocks noChangeArrowheads="1"/>
            </p:cNvSpPr>
            <p:nvPr/>
          </p:nvSpPr>
          <p:spPr bwMode="auto">
            <a:xfrm>
              <a:off x="6973887" y="6702971"/>
              <a:ext cx="1981200" cy="379610"/>
            </a:xfrm>
            <a:prstGeom prst="rect">
              <a:avLst/>
            </a:prstGeom>
            <a:noFill/>
            <a:ln w="9525">
              <a:noFill/>
              <a:miter lim="800000"/>
              <a:headEnd/>
              <a:tailEnd/>
            </a:ln>
          </p:spPr>
          <p:txBody>
            <a:bodyPr>
              <a:spAutoFit/>
            </a:bodyPr>
            <a:lstStyle/>
            <a:p>
              <a:pPr algn="r" rtl="1"/>
              <a:r>
                <a:rPr lang="en-US" altLang="en-US" sz="1620" dirty="0" smtClean="0"/>
                <a:t> </a:t>
              </a:r>
              <a:endParaRPr lang="he-IL" altLang="en-US" sz="1620" dirty="0"/>
            </a:p>
          </p:txBody>
        </p:sp>
        <p:sp>
          <p:nvSpPr>
            <p:cNvPr id="23" name="TextBox 14"/>
            <p:cNvSpPr txBox="1">
              <a:spLocks noChangeArrowheads="1"/>
            </p:cNvSpPr>
            <p:nvPr/>
          </p:nvSpPr>
          <p:spPr bwMode="auto">
            <a:xfrm>
              <a:off x="4749800" y="6692900"/>
              <a:ext cx="2133600" cy="379610"/>
            </a:xfrm>
            <a:prstGeom prst="rect">
              <a:avLst/>
            </a:prstGeom>
            <a:noFill/>
            <a:ln w="9525">
              <a:noFill/>
              <a:miter lim="800000"/>
              <a:headEnd/>
              <a:tailEnd/>
            </a:ln>
          </p:spPr>
          <p:txBody>
            <a:bodyPr>
              <a:spAutoFit/>
            </a:bodyPr>
            <a:lstStyle/>
            <a:p>
              <a:pPr algn="r" rtl="1"/>
              <a:endParaRPr lang="he-IL" altLang="en-US" sz="1620" dirty="0"/>
            </a:p>
          </p:txBody>
        </p:sp>
        <p:sp>
          <p:nvSpPr>
            <p:cNvPr id="24" name="TextBox 19"/>
            <p:cNvSpPr txBox="1">
              <a:spLocks noChangeArrowheads="1"/>
            </p:cNvSpPr>
            <p:nvPr/>
          </p:nvSpPr>
          <p:spPr bwMode="auto">
            <a:xfrm>
              <a:off x="2768600" y="6692900"/>
              <a:ext cx="1752600" cy="379610"/>
            </a:xfrm>
            <a:prstGeom prst="rect">
              <a:avLst/>
            </a:prstGeom>
            <a:noFill/>
            <a:ln w="9525">
              <a:noFill/>
              <a:miter lim="800000"/>
              <a:headEnd/>
              <a:tailEnd/>
            </a:ln>
          </p:spPr>
          <p:txBody>
            <a:bodyPr>
              <a:spAutoFit/>
            </a:bodyPr>
            <a:lstStyle/>
            <a:p>
              <a:pPr algn="r" rtl="1"/>
              <a:endParaRPr lang="he-IL" altLang="en-US" sz="1620" dirty="0"/>
            </a:p>
          </p:txBody>
        </p:sp>
        <p:sp>
          <p:nvSpPr>
            <p:cNvPr id="25" name="TextBox 20"/>
            <p:cNvSpPr txBox="1">
              <a:spLocks noChangeArrowheads="1"/>
            </p:cNvSpPr>
            <p:nvPr/>
          </p:nvSpPr>
          <p:spPr bwMode="auto">
            <a:xfrm>
              <a:off x="666496" y="6692525"/>
              <a:ext cx="1600200" cy="379610"/>
            </a:xfrm>
            <a:prstGeom prst="rect">
              <a:avLst/>
            </a:prstGeom>
            <a:noFill/>
            <a:ln w="9525">
              <a:noFill/>
              <a:miter lim="800000"/>
              <a:headEnd/>
              <a:tailEnd/>
            </a:ln>
          </p:spPr>
          <p:txBody>
            <a:bodyPr>
              <a:spAutoFit/>
            </a:bodyPr>
            <a:lstStyle/>
            <a:p>
              <a:pPr algn="r" rtl="1"/>
              <a:endParaRPr lang="he-IL" altLang="en-US" sz="1620" dirty="0"/>
            </a:p>
          </p:txBody>
        </p:sp>
      </p:grpSp>
      <p:pic>
        <p:nvPicPr>
          <p:cNvPr id="26" name="Google Shape;88;p13"/>
          <p:cNvPicPr preferRelativeResize="0"/>
          <p:nvPr/>
        </p:nvPicPr>
        <p:blipFill rotWithShape="1">
          <a:blip r:embed="rId13">
            <a:alphaModFix/>
          </a:blip>
          <a:srcRect/>
          <a:stretch/>
        </p:blipFill>
        <p:spPr>
          <a:xfrm>
            <a:off x="907887" y="133753"/>
            <a:ext cx="3605048" cy="1251771"/>
          </a:xfrm>
          <a:prstGeom prst="rect">
            <a:avLst/>
          </a:prstGeom>
          <a:noFill/>
          <a:ln>
            <a:noFill/>
          </a:ln>
        </p:spPr>
      </p:pic>
    </p:spTree>
    <p:extLst>
      <p:ext uri="{BB962C8B-B14F-4D97-AF65-F5344CB8AC3E}">
        <p14:creationId xmlns:p14="http://schemas.microsoft.com/office/powerpoint/2010/main" val="13476949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17"/>
          <p:cNvSpPr/>
          <p:nvPr/>
        </p:nvSpPr>
        <p:spPr>
          <a:xfrm>
            <a:off x="367862" y="651641"/>
            <a:ext cx="5009638" cy="2091559"/>
          </a:xfrm>
          <a:prstGeom prst="rect">
            <a:avLst/>
          </a:prstGeom>
          <a:noFill/>
          <a:ln>
            <a:noFill/>
          </a:ln>
        </p:spPr>
        <p:txBody>
          <a:bodyPr spcFirstLastPara="1" wrap="square" lIns="91425" tIns="45700" rIns="91425" bIns="45700" anchor="t" anchorCtr="0">
            <a:noAutofit/>
          </a:bodyPr>
          <a:lstStyle/>
          <a:p>
            <a:endParaRPr sz="3200" b="1" dirty="0">
              <a:solidFill>
                <a:schemeClr val="dk1"/>
              </a:solidFill>
              <a:latin typeface="Calibri"/>
              <a:ea typeface="Calibri"/>
              <a:cs typeface="Calibri"/>
              <a:sym typeface="Calibri"/>
            </a:endParaRPr>
          </a:p>
          <a:p>
            <a:pPr>
              <a:buClr>
                <a:srgbClr val="000000"/>
              </a:buClr>
              <a:buSzPts val="3959"/>
            </a:pPr>
            <a:r>
              <a:rPr lang="en-US" sz="3200" b="1" dirty="0" err="1">
                <a:solidFill>
                  <a:schemeClr val="dk1"/>
                </a:solidFill>
                <a:latin typeface="Calibri"/>
                <a:ea typeface="Calibri"/>
                <a:cs typeface="Calibri"/>
                <a:sym typeface="Calibri"/>
              </a:rPr>
              <a:t>Teva</a:t>
            </a:r>
            <a:r>
              <a:rPr lang="en-US" sz="3200" b="1" dirty="0">
                <a:solidFill>
                  <a:schemeClr val="dk1"/>
                </a:solidFill>
                <a:latin typeface="Calibri"/>
                <a:ea typeface="Calibri"/>
                <a:cs typeface="Calibri"/>
                <a:sym typeface="Calibri"/>
              </a:rPr>
              <a:t>-Deli is committed to the global environment.</a:t>
            </a:r>
            <a:endParaRPr sz="3200" b="1" dirty="0">
              <a:solidFill>
                <a:schemeClr val="dk1"/>
              </a:solidFill>
              <a:latin typeface="Calibri"/>
              <a:ea typeface="Calibri"/>
              <a:cs typeface="Calibri"/>
              <a:sym typeface="Calibri"/>
            </a:endParaRPr>
          </a:p>
        </p:txBody>
      </p:sp>
      <p:sp>
        <p:nvSpPr>
          <p:cNvPr id="130" name="Google Shape;130;p17"/>
          <p:cNvSpPr/>
          <p:nvPr/>
        </p:nvSpPr>
        <p:spPr>
          <a:xfrm>
            <a:off x="1905000" y="2592364"/>
            <a:ext cx="3472500" cy="708000"/>
          </a:xfrm>
          <a:prstGeom prst="rect">
            <a:avLst/>
          </a:prstGeom>
          <a:noFill/>
          <a:ln>
            <a:noFill/>
          </a:ln>
        </p:spPr>
        <p:txBody>
          <a:bodyPr spcFirstLastPara="1" wrap="square" lIns="91425" tIns="45700" rIns="91425" bIns="45700" anchor="t" anchorCtr="0">
            <a:noAutofit/>
          </a:bodyPr>
          <a:lstStyle/>
          <a:p>
            <a:endParaRPr sz="3200" dirty="0">
              <a:solidFill>
                <a:schemeClr val="dk1"/>
              </a:solidFill>
              <a:latin typeface="Calibri"/>
              <a:ea typeface="Calibri"/>
              <a:cs typeface="Calibri"/>
              <a:sym typeface="Calibri"/>
            </a:endParaRPr>
          </a:p>
        </p:txBody>
      </p:sp>
      <p:pic>
        <p:nvPicPr>
          <p:cNvPr id="131" name="Google Shape;131;p17"/>
          <p:cNvPicPr preferRelativeResize="0"/>
          <p:nvPr/>
        </p:nvPicPr>
        <p:blipFill rotWithShape="1">
          <a:blip r:embed="rId3">
            <a:alphaModFix/>
          </a:blip>
          <a:srcRect l="30597" r="29978"/>
          <a:stretch/>
        </p:blipFill>
        <p:spPr>
          <a:xfrm>
            <a:off x="5859651" y="1"/>
            <a:ext cx="4808351" cy="6857999"/>
          </a:xfrm>
          <a:prstGeom prst="rect">
            <a:avLst/>
          </a:prstGeom>
          <a:noFill/>
          <a:ln>
            <a:noFill/>
          </a:ln>
        </p:spPr>
      </p:pic>
      <p:pic>
        <p:nvPicPr>
          <p:cNvPr id="6" name="Google Shape;88;p13"/>
          <p:cNvPicPr preferRelativeResize="0"/>
          <p:nvPr/>
        </p:nvPicPr>
        <p:blipFill rotWithShape="1">
          <a:blip r:embed="rId4">
            <a:alphaModFix/>
          </a:blip>
          <a:srcRect/>
          <a:stretch/>
        </p:blipFill>
        <p:spPr>
          <a:xfrm>
            <a:off x="36202" y="17769"/>
            <a:ext cx="3327108" cy="1075308"/>
          </a:xfrm>
          <a:prstGeom prst="rect">
            <a:avLst/>
          </a:prstGeom>
          <a:noFill/>
          <a:ln>
            <a:noFill/>
          </a:ln>
        </p:spPr>
      </p:pic>
      <p:pic>
        <p:nvPicPr>
          <p:cNvPr id="8" name="Picture 7" descr="הילרי הרצברגר מצפה נפתוח מהמרפסת 2008.jpg"/>
          <p:cNvPicPr>
            <a:picLocks noChangeAspect="1"/>
          </p:cNvPicPr>
          <p:nvPr/>
        </p:nvPicPr>
        <p:blipFill>
          <a:blip r:embed="rId5" cstate="email"/>
          <a:stretch>
            <a:fillRect/>
          </a:stretch>
        </p:blipFill>
        <p:spPr>
          <a:xfrm>
            <a:off x="644921" y="2163130"/>
            <a:ext cx="5214730" cy="4521449"/>
          </a:xfrm>
          <a:prstGeom prst="rect">
            <a:avLst/>
          </a:prstGeom>
          <a:ln w="190500" cap="sq">
            <a:solidFill>
              <a:schemeClr val="accent3">
                <a:lumMod val="50000"/>
              </a:schemeClr>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9" name="Content Placeholder 6" descr="mahoning watershed.jpg"/>
          <p:cNvPicPr>
            <a:picLocks noChangeAspect="1"/>
          </p:cNvPicPr>
          <p:nvPr/>
        </p:nvPicPr>
        <p:blipFill>
          <a:blip r:embed="rId6" cstate="print"/>
          <a:stretch>
            <a:fillRect/>
          </a:stretch>
        </p:blipFill>
        <p:spPr>
          <a:xfrm>
            <a:off x="5542744" y="4713890"/>
            <a:ext cx="5125258" cy="2144110"/>
          </a:xfrm>
          <a:prstGeom prst="rect">
            <a:avLst/>
          </a:prstGeom>
        </p:spPr>
      </p:pic>
    </p:spTree>
    <p:extLst>
      <p:ext uri="{BB962C8B-B14F-4D97-AF65-F5344CB8AC3E}">
        <p14:creationId xmlns:p14="http://schemas.microsoft.com/office/powerpoint/2010/main" val="37461382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68245"/>
            <a:ext cx="11248697" cy="893455"/>
          </a:xfrm>
        </p:spPr>
        <p:txBody>
          <a:bodyPr/>
          <a:lstStyle/>
          <a:p>
            <a:pPr algn="r"/>
            <a:r>
              <a:rPr lang="he-IL" b="1" dirty="0" smtClean="0"/>
              <a:t>טבע דלי מצטרפת למאבקים סביבתיים</a:t>
            </a:r>
            <a:endParaRPr lang="en-US" b="1" dirty="0"/>
          </a:p>
        </p:txBody>
      </p:sp>
      <p:pic>
        <p:nvPicPr>
          <p:cNvPr id="6146" name="Picture 2" descr="https://kib.co.il/wp-content/uploads/2016/05/teva-kakal-2-735x400.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4415342"/>
            <a:ext cx="4488384" cy="244265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04801" y="2235200"/>
            <a:ext cx="3260435" cy="2308324"/>
          </a:xfrm>
          <a:prstGeom prst="rect">
            <a:avLst/>
          </a:prstGeom>
          <a:noFill/>
        </p:spPr>
        <p:txBody>
          <a:bodyPr wrap="square" rtlCol="0">
            <a:spAutoFit/>
          </a:bodyPr>
          <a:lstStyle/>
          <a:p>
            <a:pPr algn="r"/>
            <a:r>
              <a:rPr lang="he-IL" sz="2400" b="1" cap="all" dirty="0" smtClean="0"/>
              <a:t>"חברת </a:t>
            </a:r>
            <a:r>
              <a:rPr lang="he-IL" sz="2400" b="1" cap="all" dirty="0"/>
              <a:t>המזון הטבעי "טבע-דלי" מצטרפת למאבק על שימור אתר הטבע "מצפה נפתוח" ועל הגנת </a:t>
            </a:r>
            <a:r>
              <a:rPr lang="he-IL" sz="2400" b="1" cap="all" dirty="0" smtClean="0"/>
              <a:t>הצבאים</a:t>
            </a:r>
          </a:p>
          <a:p>
            <a:pPr algn="r"/>
            <a:r>
              <a:rPr lang="he-IL" sz="2400" b="1" cap="all" dirty="0"/>
              <a:t>בישראל"</a:t>
            </a:r>
            <a:r>
              <a:rPr lang="he-IL" sz="2400" b="1" cap="all" dirty="0" smtClean="0"/>
              <a:t> </a:t>
            </a:r>
          </a:p>
        </p:txBody>
      </p:sp>
      <p:pic>
        <p:nvPicPr>
          <p:cNvPr id="6" name="Picture 2" descr="Image may contain: sky, tree, outdoor, nature and wat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81455" y="2642411"/>
            <a:ext cx="4940011" cy="428134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אלכס גייפמן - ארץ הצבי ,נקבה.jpg"/>
          <p:cNvPicPr>
            <a:picLocks noChangeAspect="1"/>
          </p:cNvPicPr>
          <p:nvPr/>
        </p:nvPicPr>
        <p:blipFill>
          <a:blip r:embed="rId4" cstate="email"/>
          <a:stretch>
            <a:fillRect/>
          </a:stretch>
        </p:blipFill>
        <p:spPr>
          <a:xfrm>
            <a:off x="4567703" y="4118892"/>
            <a:ext cx="3240259" cy="2592703"/>
          </a:xfrm>
          <a:prstGeom prst="rect">
            <a:avLst/>
          </a:prstGeom>
          <a:ln w="190500" cap="sq">
            <a:solidFill>
              <a:schemeClr val="accent3">
                <a:lumMod val="50000"/>
              </a:schemeClr>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5" name="Picture 4"/>
          <p:cNvPicPr>
            <a:picLocks noChangeAspect="1"/>
          </p:cNvPicPr>
          <p:nvPr/>
        </p:nvPicPr>
        <p:blipFill>
          <a:blip r:embed="rId5"/>
          <a:stretch>
            <a:fillRect/>
          </a:stretch>
        </p:blipFill>
        <p:spPr>
          <a:xfrm>
            <a:off x="3870037" y="1003797"/>
            <a:ext cx="4416120" cy="2938929"/>
          </a:xfrm>
          <a:prstGeom prst="rect">
            <a:avLst/>
          </a:prstGeom>
        </p:spPr>
      </p:pic>
      <p:sp>
        <p:nvSpPr>
          <p:cNvPr id="3" name="TextBox 2"/>
          <p:cNvSpPr txBox="1"/>
          <p:nvPr/>
        </p:nvSpPr>
        <p:spPr>
          <a:xfrm>
            <a:off x="3934691" y="1201258"/>
            <a:ext cx="4682836" cy="461665"/>
          </a:xfrm>
          <a:prstGeom prst="rect">
            <a:avLst/>
          </a:prstGeom>
          <a:noFill/>
        </p:spPr>
        <p:txBody>
          <a:bodyPr wrap="square" rtlCol="0">
            <a:spAutoFit/>
          </a:bodyPr>
          <a:lstStyle/>
          <a:p>
            <a:r>
              <a:rPr lang="he-IL" sz="2400" b="1" dirty="0" smtClean="0">
                <a:solidFill>
                  <a:srgbClr val="FF0000"/>
                </a:solidFill>
              </a:rPr>
              <a:t>להפסיק את הסחר בשנהב בישראל </a:t>
            </a:r>
            <a:endParaRPr lang="en-US" sz="2400" b="1" dirty="0">
              <a:solidFill>
                <a:srgbClr val="FF0000"/>
              </a:solidFill>
            </a:endParaRPr>
          </a:p>
        </p:txBody>
      </p:sp>
      <p:sp>
        <p:nvSpPr>
          <p:cNvPr id="8" name="TextBox 7"/>
          <p:cNvSpPr txBox="1"/>
          <p:nvPr/>
        </p:nvSpPr>
        <p:spPr>
          <a:xfrm>
            <a:off x="8266545" y="3204696"/>
            <a:ext cx="3740265" cy="584775"/>
          </a:xfrm>
          <a:prstGeom prst="rect">
            <a:avLst/>
          </a:prstGeom>
          <a:noFill/>
        </p:spPr>
        <p:txBody>
          <a:bodyPr wrap="square" rtlCol="0">
            <a:spAutoFit/>
          </a:bodyPr>
          <a:lstStyle/>
          <a:p>
            <a:pPr algn="r"/>
            <a:r>
              <a:rPr lang="he-IL" sz="3200" dirty="0" smtClean="0">
                <a:solidFill>
                  <a:srgbClr val="FF0000"/>
                </a:solidFill>
              </a:rPr>
              <a:t>נגד הבניה ברכס לבן</a:t>
            </a:r>
            <a:endParaRPr lang="en-US" sz="3200" dirty="0">
              <a:solidFill>
                <a:srgbClr val="FF0000"/>
              </a:solidFill>
            </a:endParaRPr>
          </a:p>
        </p:txBody>
      </p:sp>
      <p:sp>
        <p:nvSpPr>
          <p:cNvPr id="10" name="TextBox 9"/>
          <p:cNvSpPr txBox="1"/>
          <p:nvPr/>
        </p:nvSpPr>
        <p:spPr>
          <a:xfrm>
            <a:off x="83127" y="4783082"/>
            <a:ext cx="4146596" cy="1200329"/>
          </a:xfrm>
          <a:prstGeom prst="rect">
            <a:avLst/>
          </a:prstGeom>
          <a:noFill/>
        </p:spPr>
        <p:txBody>
          <a:bodyPr wrap="square" rtlCol="0">
            <a:spAutoFit/>
          </a:bodyPr>
          <a:lstStyle/>
          <a:p>
            <a:pPr algn="r" rtl="1"/>
            <a:r>
              <a:rPr lang="he-IL" sz="2400" dirty="0" smtClean="0">
                <a:solidFill>
                  <a:srgbClr val="FF0000"/>
                </a:solidFill>
              </a:rPr>
              <a:t>נגד הבניה במצפה נפתחח והגגנה על חיות הבר </a:t>
            </a:r>
          </a:p>
          <a:p>
            <a:pPr algn="r" rtl="1"/>
            <a:r>
              <a:rPr lang="he-IL" sz="2400" dirty="0" smtClean="0">
                <a:solidFill>
                  <a:srgbClr val="FF0000"/>
                </a:solidFill>
              </a:rPr>
              <a:t>של המקום </a:t>
            </a:r>
            <a:endParaRPr lang="en-US" sz="2400" dirty="0">
              <a:solidFill>
                <a:srgbClr val="FF0000"/>
              </a:solidFill>
            </a:endParaRPr>
          </a:p>
        </p:txBody>
      </p:sp>
      <p:pic>
        <p:nvPicPr>
          <p:cNvPr id="12" name="Google Shape;88;p13"/>
          <p:cNvPicPr preferRelativeResize="0"/>
          <p:nvPr/>
        </p:nvPicPr>
        <p:blipFill rotWithShape="1">
          <a:blip r:embed="rId6">
            <a:alphaModFix/>
          </a:blip>
          <a:srcRect/>
          <a:stretch/>
        </p:blipFill>
        <p:spPr>
          <a:xfrm>
            <a:off x="-210206" y="152134"/>
            <a:ext cx="3605048" cy="1413714"/>
          </a:xfrm>
          <a:prstGeom prst="rect">
            <a:avLst/>
          </a:prstGeom>
          <a:noFill/>
          <a:ln>
            <a:noFill/>
          </a:ln>
        </p:spPr>
      </p:pic>
    </p:spTree>
    <p:extLst>
      <p:ext uri="{BB962C8B-B14F-4D97-AF65-F5344CB8AC3E}">
        <p14:creationId xmlns:p14="http://schemas.microsoft.com/office/powerpoint/2010/main" val="33793706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18"/>
          <p:cNvSpPr/>
          <p:nvPr/>
        </p:nvSpPr>
        <p:spPr>
          <a:xfrm>
            <a:off x="189186" y="157655"/>
            <a:ext cx="5042439" cy="1789161"/>
          </a:xfrm>
          <a:prstGeom prst="rect">
            <a:avLst/>
          </a:prstGeom>
          <a:noFill/>
          <a:ln>
            <a:noFill/>
          </a:ln>
        </p:spPr>
        <p:txBody>
          <a:bodyPr spcFirstLastPara="1" wrap="square" lIns="91425" tIns="45700" rIns="91425" bIns="45700" anchor="t" anchorCtr="0">
            <a:noAutofit/>
          </a:bodyPr>
          <a:lstStyle/>
          <a:p>
            <a:r>
              <a:rPr lang="en-US" sz="3200" b="1" dirty="0" err="1" smtClean="0">
                <a:solidFill>
                  <a:schemeClr val="dk1"/>
                </a:solidFill>
                <a:latin typeface="Calibri"/>
                <a:ea typeface="Calibri"/>
                <a:cs typeface="Calibri"/>
                <a:sym typeface="Calibri"/>
              </a:rPr>
              <a:t>Teva</a:t>
            </a:r>
            <a:r>
              <a:rPr lang="en-US" sz="3200" b="1" dirty="0" smtClean="0">
                <a:solidFill>
                  <a:schemeClr val="dk1"/>
                </a:solidFill>
                <a:latin typeface="Calibri"/>
                <a:ea typeface="Calibri"/>
                <a:cs typeface="Calibri"/>
                <a:sym typeface="Calibri"/>
              </a:rPr>
              <a:t> Deli is dedicated to caring for animals.</a:t>
            </a:r>
          </a:p>
          <a:p>
            <a:pPr marL="457200" indent="-457200">
              <a:buFont typeface="Arial" panose="020B0604020202020204" pitchFamily="34" charset="0"/>
              <a:buChar char="•"/>
            </a:pPr>
            <a:r>
              <a:rPr lang="en-US" sz="3200" b="1" dirty="0" smtClean="0">
                <a:solidFill>
                  <a:schemeClr val="dk1"/>
                </a:solidFill>
                <a:latin typeface="Calibri"/>
                <a:ea typeface="Calibri"/>
                <a:cs typeface="Calibri"/>
                <a:sym typeface="Calibri"/>
              </a:rPr>
              <a:t>Plant-based foods.</a:t>
            </a:r>
            <a:endParaRPr lang="en-US" sz="3200" b="1" dirty="0">
              <a:solidFill>
                <a:schemeClr val="dk1"/>
              </a:solidFill>
              <a:latin typeface="Calibri"/>
              <a:ea typeface="Calibri"/>
              <a:cs typeface="Calibri"/>
              <a:sym typeface="Calibri"/>
            </a:endParaRPr>
          </a:p>
          <a:p>
            <a:pPr marL="457200" indent="-457200">
              <a:buFont typeface="Arial" panose="020B0604020202020204" pitchFamily="34" charset="0"/>
              <a:buChar char="•"/>
            </a:pPr>
            <a:r>
              <a:rPr lang="en-US" sz="3200" b="1" dirty="0" smtClean="0">
                <a:solidFill>
                  <a:schemeClr val="dk1"/>
                </a:solidFill>
                <a:latin typeface="Calibri"/>
                <a:ea typeface="Calibri"/>
                <a:cs typeface="Calibri"/>
                <a:sym typeface="Calibri"/>
              </a:rPr>
              <a:t>Without palm oil</a:t>
            </a:r>
            <a:endParaRPr sz="3200" b="1" dirty="0">
              <a:solidFill>
                <a:schemeClr val="dk1"/>
              </a:solidFill>
              <a:latin typeface="Calibri"/>
              <a:ea typeface="Calibri"/>
              <a:cs typeface="Calibri"/>
              <a:sym typeface="Calibri"/>
            </a:endParaRPr>
          </a:p>
        </p:txBody>
      </p:sp>
      <p:sp>
        <p:nvSpPr>
          <p:cNvPr id="138" name="Google Shape;138;p18"/>
          <p:cNvSpPr/>
          <p:nvPr/>
        </p:nvSpPr>
        <p:spPr>
          <a:xfrm>
            <a:off x="1985625" y="2580100"/>
            <a:ext cx="3135600" cy="1712100"/>
          </a:xfrm>
          <a:prstGeom prst="rect">
            <a:avLst/>
          </a:prstGeom>
          <a:noFill/>
          <a:ln>
            <a:noFill/>
          </a:ln>
        </p:spPr>
        <p:txBody>
          <a:bodyPr spcFirstLastPara="1" wrap="square" lIns="91425" tIns="45700" rIns="91425" bIns="45700" anchor="t" anchorCtr="0">
            <a:noAutofit/>
          </a:bodyPr>
          <a:lstStyle/>
          <a:p>
            <a:endParaRPr sz="4800" b="1" dirty="0">
              <a:solidFill>
                <a:schemeClr val="dk1"/>
              </a:solidFill>
              <a:latin typeface="Calibri"/>
              <a:ea typeface="Calibri"/>
              <a:cs typeface="Calibri"/>
              <a:sym typeface="Calibri"/>
            </a:endParaRPr>
          </a:p>
        </p:txBody>
      </p:sp>
      <p:pic>
        <p:nvPicPr>
          <p:cNvPr id="139" name="Google Shape;139;p18"/>
          <p:cNvPicPr preferRelativeResize="0"/>
          <p:nvPr/>
        </p:nvPicPr>
        <p:blipFill>
          <a:blip r:embed="rId3">
            <a:alphaModFix/>
          </a:blip>
          <a:stretch>
            <a:fillRect/>
          </a:stretch>
        </p:blipFill>
        <p:spPr>
          <a:xfrm>
            <a:off x="6327228" y="1555530"/>
            <a:ext cx="5034455" cy="5309619"/>
          </a:xfrm>
          <a:prstGeom prst="rect">
            <a:avLst/>
          </a:prstGeom>
          <a:noFill/>
          <a:ln>
            <a:noFill/>
          </a:ln>
        </p:spPr>
      </p:pic>
      <p:pic>
        <p:nvPicPr>
          <p:cNvPr id="6" name="Content Placeholder 3" descr=".An orangutan hold its baby at the Sepilok Orangutan Rehabilitation Centre in Sepilok in Malaysia's state of Sarawak on Borneo"/>
          <p:cNvPicPr>
            <a:picLocks/>
          </p:cNvPicPr>
          <p:nvPr/>
        </p:nvPicPr>
        <p:blipFill>
          <a:blip r:embed="rId4" cstate="print"/>
          <a:srcRect/>
          <a:stretch>
            <a:fillRect/>
          </a:stretch>
        </p:blipFill>
        <p:spPr bwMode="auto">
          <a:xfrm>
            <a:off x="643818" y="2435772"/>
            <a:ext cx="4916154" cy="4422228"/>
          </a:xfrm>
          <a:prstGeom prst="rect">
            <a:avLst/>
          </a:prstGeom>
          <a:noFill/>
          <a:ln w="9525">
            <a:noFill/>
            <a:miter lim="800000"/>
            <a:headEnd/>
            <a:tailEnd/>
          </a:ln>
        </p:spPr>
      </p:pic>
      <p:pic>
        <p:nvPicPr>
          <p:cNvPr id="7" name="Google Shape;88;p13"/>
          <p:cNvPicPr preferRelativeResize="0"/>
          <p:nvPr/>
        </p:nvPicPr>
        <p:blipFill rotWithShape="1">
          <a:blip r:embed="rId5">
            <a:alphaModFix/>
          </a:blip>
          <a:srcRect/>
          <a:stretch/>
        </p:blipFill>
        <p:spPr>
          <a:xfrm>
            <a:off x="5013435" y="0"/>
            <a:ext cx="3605048" cy="1251771"/>
          </a:xfrm>
          <a:prstGeom prst="rect">
            <a:avLst/>
          </a:prstGeom>
          <a:noFill/>
          <a:ln>
            <a:noFill/>
          </a:ln>
        </p:spPr>
      </p:pic>
    </p:spTree>
    <p:extLst>
      <p:ext uri="{BB962C8B-B14F-4D97-AF65-F5344CB8AC3E}">
        <p14:creationId xmlns:p14="http://schemas.microsoft.com/office/powerpoint/2010/main" val="49719152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765</TotalTime>
  <Words>300</Words>
  <Application>Microsoft Office PowerPoint</Application>
  <PresentationFormat>Widescreen</PresentationFormat>
  <Paragraphs>48</Paragraphs>
  <Slides>19</Slides>
  <Notes>4</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7" baseType="lpstr">
      <vt:lpstr>Arial</vt:lpstr>
      <vt:lpstr>Calibri</vt:lpstr>
      <vt:lpstr>Calibri Light</vt:lpstr>
      <vt:lpstr>Frutiger Next Light</vt:lpstr>
      <vt:lpstr>Times New Roman</vt:lpstr>
      <vt:lpstr>YouTube Noto</vt:lpstr>
      <vt:lpstr>Office Theme</vt:lpstr>
      <vt:lpstr>PDF</vt:lpstr>
      <vt:lpstr>הסוף של אריזות פלסטיק חד-פעמיות: פרויקט LOOP של חברת TERRACYCLE והקשר הישראלי</vt:lpstr>
      <vt:lpstr>  שינוי נורמות התנהגות </vt:lpstr>
      <vt:lpstr>“There is a great future in plastics”</vt:lpstr>
      <vt:lpstr>PowerPoint Presentation</vt:lpstr>
      <vt:lpstr>PowerPoint Presentation</vt:lpstr>
      <vt:lpstr>PowerPoint Presentation</vt:lpstr>
      <vt:lpstr>PowerPoint Presentation</vt:lpstr>
      <vt:lpstr>טבע דלי מצטרפת למאבקים סביבתיים</vt:lpstr>
      <vt:lpstr>PowerPoint Presentation</vt:lpstr>
      <vt:lpstr>TERRACYCLE</vt:lpstr>
      <vt:lpstr>Going beyond recycling:  reusable containers for Teva-Deli burgers </vt:lpstr>
      <vt:lpstr>PowerPoint Presentation</vt:lpstr>
      <vt:lpstr>PowerPoint Presentation</vt:lpstr>
      <vt:lpstr>PowerPoint Presentation</vt:lpstr>
      <vt:lpstr>PowerPoint Presentation</vt:lpstr>
      <vt:lpstr>Stemming the flow of plastic into the ocean is crucial to preserving the health of our ocean…on the current track, there could be more plastic than fish in the ocean (by weight) by 2050 </vt:lpstr>
      <vt:lpstr>  TerraCycle/Head&amp;Shoulders Beach Plastic  </vt:lpstr>
      <vt:lpstr>Terracycle: turning plastic marine waste into shampoo bottles “We helped create the world’s first recyclable shampoo bottle made with beach plastic - here's why” </vt:lpstr>
      <vt:lpstr>BEACH PLASTIC</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פלסטיק הוא לא חד פעמי! סדנת פתרונות הדור הבא.</dc:title>
  <dc:creator>Rachelle</dc:creator>
  <cp:lastModifiedBy>Rachelle</cp:lastModifiedBy>
  <cp:revision>63</cp:revision>
  <dcterms:created xsi:type="dcterms:W3CDTF">2019-03-10T13:41:31Z</dcterms:created>
  <dcterms:modified xsi:type="dcterms:W3CDTF">2019-03-14T09:41:07Z</dcterms:modified>
</cp:coreProperties>
</file>