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0" r:id="rId5"/>
    <p:sldId id="262" r:id="rId6"/>
    <p:sldId id="263" r:id="rId7"/>
    <p:sldId id="264" r:id="rId8"/>
    <p:sldId id="259" r:id="rId9"/>
    <p:sldId id="265" r:id="rId10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AF8EE-57AF-4142-AEA0-1B248B7CBB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C70413-3469-4DF9-9692-B51509812F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507358-00A8-4EF4-9E39-0D44E7837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E900-20EE-4D02-97BC-314BB43ADCB3}" type="datetimeFigureOut">
              <a:rPr lang="he-IL" smtClean="0"/>
              <a:t>ז'/אדר ב/תשע"ט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2AD3C-A607-47D1-923E-8DBF0EF53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01373-3421-428E-99BE-FBB3925A4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5F5D2-5324-49C1-BD4B-2EF66804C5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86662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C0998-2D86-4565-8A84-92EBC3D19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1C0EDD-5B73-43CA-91FC-28764869FE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95D5DA-0CFC-4131-92C7-FE3345A37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E900-20EE-4D02-97BC-314BB43ADCB3}" type="datetimeFigureOut">
              <a:rPr lang="he-IL" smtClean="0"/>
              <a:t>ז'/אדר ב/תשע"ט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71600A-457A-48B7-B1D3-54F1D2C5F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720C56-F98D-44CE-8DFC-6EE9CE6C0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5F5D2-5324-49C1-BD4B-2EF66804C5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39635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CADB1C-969E-4B76-BA4C-FB91DE08F4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63659D-CC9B-448E-A74C-EE88A2A7CF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C8CFFB-6315-46BA-A604-B054DBFBA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E900-20EE-4D02-97BC-314BB43ADCB3}" type="datetimeFigureOut">
              <a:rPr lang="he-IL" smtClean="0"/>
              <a:t>ז'/אדר ב/תשע"ט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311A0C-4954-4394-A561-ED5DA1516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A1641B-FBA1-4D95-A0A9-BBE938314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5F5D2-5324-49C1-BD4B-2EF66804C5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7129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70926-BA6B-4725-8D9C-26B59313E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616D34-10DF-48D9-B8C2-6677A3E525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A830E-0307-4C99-89DC-F98AF3014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E900-20EE-4D02-97BC-314BB43ADCB3}" type="datetimeFigureOut">
              <a:rPr lang="he-IL" smtClean="0"/>
              <a:t>ז'/אדר ב/תשע"ט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C6E6B3-72CE-47AC-8AEA-77A5D11C2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61A47B-FC12-4029-8F2B-C73593D11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5F5D2-5324-49C1-BD4B-2EF66804C5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70842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17C44-357F-4D0F-AB3B-878AC167F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BC137B-DE79-4D5C-8CCA-31D4A2C48D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1A9344-2368-4950-B4E3-806DC1E43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E900-20EE-4D02-97BC-314BB43ADCB3}" type="datetimeFigureOut">
              <a:rPr lang="he-IL" smtClean="0"/>
              <a:t>ז'/אדר ב/תשע"ט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1E3E61-4041-4812-8C53-6D38A1425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3D2697-B66F-42BA-9E73-C0C99E313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5F5D2-5324-49C1-BD4B-2EF66804C5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18963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0DB5D-6343-49F9-9467-72C5F19FC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5AC6D0-D5EF-4DF3-83C9-859E49BBDE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FEF45D-BE9B-4AD0-B30F-D8C25FE649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5697CE-6C34-4FBC-B522-D03B59C83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E900-20EE-4D02-97BC-314BB43ADCB3}" type="datetimeFigureOut">
              <a:rPr lang="he-IL" smtClean="0"/>
              <a:t>ז'/אדר ב/תשע"ט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03B707-61FC-4D26-B7A7-208E56337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613517-BA35-41BA-8CC1-3A9E539AD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5F5D2-5324-49C1-BD4B-2EF66804C5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07579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C1E1A-33B3-4FF7-A3FC-C00ED9C92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CD0F4B-5D02-4130-9B6B-917D24B689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ED189C-91F1-460A-86DB-40F129C6A7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0690C0-09B8-4885-BE8F-F41E7EF7F6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3096EA-915E-4C8B-926E-5F904F7340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DA10B3-E80B-475B-AB2C-E189AEADD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E900-20EE-4D02-97BC-314BB43ADCB3}" type="datetimeFigureOut">
              <a:rPr lang="he-IL" smtClean="0"/>
              <a:t>ז'/אדר ב/תשע"ט</a:t>
            </a:fld>
            <a:endParaRPr lang="he-I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E299F8-94D2-4D6E-8C41-F0C1BEE02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D951AD-DCA5-4A8A-B840-18E1B459D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5F5D2-5324-49C1-BD4B-2EF66804C5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99768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033BA-9D3F-4154-8409-B9EAE2029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DA3F3F-02DA-4D69-9F38-A88B3445C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E900-20EE-4D02-97BC-314BB43ADCB3}" type="datetimeFigureOut">
              <a:rPr lang="he-IL" smtClean="0"/>
              <a:t>ז'/אדר ב/תשע"ט</a:t>
            </a:fld>
            <a:endParaRPr lang="he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D4847F-C784-4A66-871B-0409C7259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AA5F46-B699-4220-8F93-08221DCC2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5F5D2-5324-49C1-BD4B-2EF66804C5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67771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2118BC-B066-447C-B819-617204724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E900-20EE-4D02-97BC-314BB43ADCB3}" type="datetimeFigureOut">
              <a:rPr lang="he-IL" smtClean="0"/>
              <a:t>ז'/אדר ב/תשע"ט</a:t>
            </a:fld>
            <a:endParaRPr lang="he-I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9DD601-7398-409B-AD39-8ABE22257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FDB34C-D465-4D6A-B929-59ADA0B9C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5F5D2-5324-49C1-BD4B-2EF66804C5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39814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F5090-E7D9-41AA-ABC2-A27A02896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0F306-D6FD-43C8-B1DB-D8A24A9DD4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021778-724B-4F0C-AF2F-C85CEE48B0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5FD5A7-334C-487C-B5A7-63A1B0A69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E900-20EE-4D02-97BC-314BB43ADCB3}" type="datetimeFigureOut">
              <a:rPr lang="he-IL" smtClean="0"/>
              <a:t>ז'/אדר ב/תשע"ט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D4ED4E-3025-43B6-8A90-35747539F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9E5E96-C800-48FC-8047-9A9C02A11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5F5D2-5324-49C1-BD4B-2EF66804C5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500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34F6B-AC13-4C22-AF59-E035EEBCE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1B943C-A56B-4B33-99ED-99D5064F49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59B25C-DBE7-480B-BDE6-CA576B40A8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A75093-6F55-4B63-86A5-988E33559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E900-20EE-4D02-97BC-314BB43ADCB3}" type="datetimeFigureOut">
              <a:rPr lang="he-IL" smtClean="0"/>
              <a:t>ז'/אדר ב/תשע"ט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3D5A77-A6C0-4608-B708-D13193327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6BC969-40A8-408C-919B-F7270E08F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5F5D2-5324-49C1-BD4B-2EF66804C5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70255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58FF2C-3835-4AAB-BB12-66335F290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438A3D-6387-4E8D-822B-0296021F5F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74DE7-C511-45B9-9C49-83B8633827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EE900-20EE-4D02-97BC-314BB43ADCB3}" type="datetimeFigureOut">
              <a:rPr lang="he-IL" smtClean="0"/>
              <a:t>ז'/אדר ב/תשע"ט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E1DFD-EE7E-4125-BA14-E54049B8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CAFCE5-E86F-45F9-B38A-59921DA174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5F5D2-5324-49C1-BD4B-2EF66804C5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45127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kur.com/" TargetMode="External"/><Relationship Id="rId2" Type="http://schemas.openxmlformats.org/officeDocument/2006/relationships/hyperlink" Target="mailto:yariv@Modiplast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modiplast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ISd95h3Rt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2xvXkOMRTs4" TargetMode="External"/><Relationship Id="rId2" Type="http://schemas.openxmlformats.org/officeDocument/2006/relationships/hyperlink" Target="http://ec.europa.eu/research/bioeconomy/index.cfm?pg=polic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time_continue=124&amp;v=TzixGzWqMA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ISd95h3RtU" TargetMode="External"/><Relationship Id="rId2" Type="http://schemas.openxmlformats.org/officeDocument/2006/relationships/hyperlink" Target="https://www.plasticpollutioncoalition.org/pft/2019/3/6/157000-shipping-containers-of-us-plastic-waste-exported-to-countries-with-poor-waste-management-in-2018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atimes.com/politics/la-pol-ca-plastic-product-phaseout-20190221-story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FF05F-D5FE-4833-AD37-6C11DBDCEC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85875"/>
            <a:ext cx="9144000" cy="1071563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he-IL" dirty="0" err="1">
                <a:cs typeface="+mn-cs"/>
              </a:rPr>
              <a:t>מיחזור</a:t>
            </a:r>
            <a:r>
              <a:rPr lang="he-IL" dirty="0">
                <a:cs typeface="+mn-cs"/>
              </a:rPr>
              <a:t> הוא לא </a:t>
            </a:r>
            <a:r>
              <a:rPr lang="he-IL" sz="9800" dirty="0">
                <a:cs typeface="+mn-cs"/>
              </a:rPr>
              <a:t>ה</a:t>
            </a:r>
            <a:r>
              <a:rPr lang="he-IL" dirty="0">
                <a:cs typeface="+mn-cs"/>
              </a:rPr>
              <a:t>פתרון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34097B-C090-49A8-A091-230675D0FD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43176" y="3158093"/>
            <a:ext cx="7096125" cy="1655762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he-IL" dirty="0"/>
              <a:t>יריב ספקטור – </a:t>
            </a:r>
            <a:r>
              <a:rPr lang="he-IL" dirty="0" err="1"/>
              <a:t>מודיפלסט</a:t>
            </a:r>
            <a:endParaRPr lang="he-IL" dirty="0"/>
          </a:p>
          <a:p>
            <a:r>
              <a:rPr lang="he-IL" dirty="0"/>
              <a:t>פלסטיק אריזה וסביבה</a:t>
            </a:r>
          </a:p>
          <a:p>
            <a:r>
              <a:rPr lang="he-IL" dirty="0"/>
              <a:t>סדנה "צלול" – "פלסטיק הוא לא חד-פעמי"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34D1E5-E16B-42CF-8F1C-C27F2765DD7D}"/>
              </a:ext>
            </a:extLst>
          </p:cNvPr>
          <p:cNvSpPr txBox="1"/>
          <p:nvPr/>
        </p:nvSpPr>
        <p:spPr>
          <a:xfrm>
            <a:off x="828675" y="6324600"/>
            <a:ext cx="100219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14.02.19</a:t>
            </a:r>
            <a:endParaRPr lang="he-IL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72CF759-DD8A-416B-935D-0B15E41FF890}"/>
              </a:ext>
            </a:extLst>
          </p:cNvPr>
          <p:cNvSpPr txBox="1"/>
          <p:nvPr/>
        </p:nvSpPr>
        <p:spPr>
          <a:xfrm>
            <a:off x="9639301" y="6353175"/>
            <a:ext cx="222884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hlinkClick r:id="rId2"/>
              </a:rPr>
              <a:t>yariv@modiplast.com</a:t>
            </a:r>
            <a:r>
              <a:rPr lang="en-US" dirty="0"/>
              <a:t> </a:t>
            </a:r>
            <a:endParaRPr lang="he-IL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AC3BCD-98F5-4AB7-8C9C-1A175685EFB7}"/>
              </a:ext>
            </a:extLst>
          </p:cNvPr>
          <p:cNvSpPr txBox="1"/>
          <p:nvPr/>
        </p:nvSpPr>
        <p:spPr>
          <a:xfrm>
            <a:off x="10284703" y="5614511"/>
            <a:ext cx="158344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hlinkClick r:id="rId3"/>
              </a:rPr>
              <a:t>www.fkur.com</a:t>
            </a:r>
            <a:r>
              <a:rPr lang="en-US" dirty="0"/>
              <a:t> </a:t>
            </a:r>
            <a:endParaRPr lang="he-IL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3C55E1-7B95-4AB0-B59B-5D475813120C}"/>
              </a:ext>
            </a:extLst>
          </p:cNvPr>
          <p:cNvSpPr txBox="1"/>
          <p:nvPr/>
        </p:nvSpPr>
        <p:spPr>
          <a:xfrm>
            <a:off x="9700377" y="5983843"/>
            <a:ext cx="2167773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hlinkClick r:id="rId4"/>
              </a:rPr>
              <a:t>www.modiplast.com</a:t>
            </a:r>
            <a:r>
              <a:rPr lang="en-US" dirty="0"/>
              <a:t>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86470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2CC8D-1B1F-4A35-88EB-475852C8C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612"/>
            <a:ext cx="10515600" cy="750467"/>
          </a:xfrm>
        </p:spPr>
        <p:txBody>
          <a:bodyPr/>
          <a:lstStyle/>
          <a:p>
            <a:pPr algn="ctr" rtl="1"/>
            <a:r>
              <a:rPr lang="he-IL" dirty="0">
                <a:highlight>
                  <a:srgbClr val="FF0000"/>
                </a:highlight>
                <a:cs typeface="+mn-cs"/>
              </a:rPr>
              <a:t>כרונולוגיה של מוצר ידוע מראש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7AACB-7DA8-4291-B698-0F2FB960AB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8838"/>
            <a:ext cx="10515600" cy="534177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he-IL" dirty="0">
                <a:ln w="0">
                  <a:noFill/>
                </a:ln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שרשרת ערך המוצר, המזהמת לכל אורכה</a:t>
            </a:r>
          </a:p>
        </p:txBody>
      </p:sp>
      <p:sp>
        <p:nvSpPr>
          <p:cNvPr id="6" name="Isosceles Triangle 5">
            <a:hlinkClick r:id="rId2"/>
            <a:extLst>
              <a:ext uri="{FF2B5EF4-FFF2-40B4-BE49-F238E27FC236}">
                <a16:creationId xmlns:a16="http://schemas.microsoft.com/office/drawing/2014/main" id="{F45842D6-E024-4819-A64C-8CA7A235B91B}"/>
              </a:ext>
            </a:extLst>
          </p:cNvPr>
          <p:cNvSpPr/>
          <p:nvPr/>
        </p:nvSpPr>
        <p:spPr>
          <a:xfrm>
            <a:off x="8270081" y="1855620"/>
            <a:ext cx="1962150" cy="230505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4007A4D3-2584-4C70-91FE-AA8BF69713E2}"/>
              </a:ext>
            </a:extLst>
          </p:cNvPr>
          <p:cNvSpPr/>
          <p:nvPr/>
        </p:nvSpPr>
        <p:spPr>
          <a:xfrm rot="10800000">
            <a:off x="1715950" y="4097466"/>
            <a:ext cx="1962150" cy="230505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4BE4EE4-82BB-4BD9-9340-F30AF7284085}"/>
              </a:ext>
            </a:extLst>
          </p:cNvPr>
          <p:cNvCxnSpPr/>
          <p:nvPr/>
        </p:nvCxnSpPr>
        <p:spPr>
          <a:xfrm>
            <a:off x="1719262" y="4088769"/>
            <a:ext cx="8501063" cy="7620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2B5E836-2A52-44C5-BE3E-1EDD23FC6254}"/>
              </a:ext>
            </a:extLst>
          </p:cNvPr>
          <p:cNvSpPr txBox="1"/>
          <p:nvPr/>
        </p:nvSpPr>
        <p:spPr>
          <a:xfrm>
            <a:off x="1489972" y="3135022"/>
            <a:ext cx="2533649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dirty="0"/>
              <a:t>עמק המשאבים המדלדלים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5BDB2B1-2AA4-454E-814A-9FC018A5B417}"/>
              </a:ext>
            </a:extLst>
          </p:cNvPr>
          <p:cNvSpPr txBox="1"/>
          <p:nvPr/>
        </p:nvSpPr>
        <p:spPr>
          <a:xfrm>
            <a:off x="8299172" y="4231662"/>
            <a:ext cx="215969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dirty="0"/>
              <a:t>הר הפסולת</a:t>
            </a:r>
          </a:p>
        </p:txBody>
      </p:sp>
      <p:sp>
        <p:nvSpPr>
          <p:cNvPr id="4" name="Arrow: Notched Right 3">
            <a:extLst>
              <a:ext uri="{FF2B5EF4-FFF2-40B4-BE49-F238E27FC236}">
                <a16:creationId xmlns:a16="http://schemas.microsoft.com/office/drawing/2014/main" id="{1087A6A6-5DFE-4063-B416-24929F89A295}"/>
              </a:ext>
            </a:extLst>
          </p:cNvPr>
          <p:cNvSpPr/>
          <p:nvPr/>
        </p:nvSpPr>
        <p:spPr>
          <a:xfrm>
            <a:off x="1559406" y="3040298"/>
            <a:ext cx="2922104" cy="294809"/>
          </a:xfrm>
          <a:prstGeom prst="notched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Arrow: Notched Right 11">
            <a:extLst>
              <a:ext uri="{FF2B5EF4-FFF2-40B4-BE49-F238E27FC236}">
                <a16:creationId xmlns:a16="http://schemas.microsoft.com/office/drawing/2014/main" id="{DED40FA2-2130-49A6-8448-687A13D94A7F}"/>
              </a:ext>
            </a:extLst>
          </p:cNvPr>
          <p:cNvSpPr/>
          <p:nvPr/>
        </p:nvSpPr>
        <p:spPr>
          <a:xfrm>
            <a:off x="5213351" y="3040297"/>
            <a:ext cx="2922104" cy="294809"/>
          </a:xfrm>
          <a:prstGeom prst="notched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Arrow: Curved Left 4">
            <a:extLst>
              <a:ext uri="{FF2B5EF4-FFF2-40B4-BE49-F238E27FC236}">
                <a16:creationId xmlns:a16="http://schemas.microsoft.com/office/drawing/2014/main" id="{C1C0B425-218B-4CB7-9566-13CE67A33347}"/>
              </a:ext>
            </a:extLst>
          </p:cNvPr>
          <p:cNvSpPr/>
          <p:nvPr/>
        </p:nvSpPr>
        <p:spPr>
          <a:xfrm rot="20155177">
            <a:off x="9392242" y="1153064"/>
            <a:ext cx="815009" cy="854765"/>
          </a:xfrm>
          <a:prstGeom prst="curvedLef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DF9369F-101C-4A4E-B43B-262638B1B20B}"/>
              </a:ext>
            </a:extLst>
          </p:cNvPr>
          <p:cNvCxnSpPr/>
          <p:nvPr/>
        </p:nvCxnSpPr>
        <p:spPr>
          <a:xfrm>
            <a:off x="8521975" y="2107624"/>
            <a:ext cx="1354621" cy="0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B5A906E-E0A1-4B5B-A458-8DF1F4C447DC}"/>
              </a:ext>
            </a:extLst>
          </p:cNvPr>
          <p:cNvCxnSpPr>
            <a:cxnSpLocks/>
          </p:cNvCxnSpPr>
          <p:nvPr/>
        </p:nvCxnSpPr>
        <p:spPr>
          <a:xfrm>
            <a:off x="8332976" y="2306488"/>
            <a:ext cx="1732617" cy="0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Arrow: Notched Right 15">
            <a:extLst>
              <a:ext uri="{FF2B5EF4-FFF2-40B4-BE49-F238E27FC236}">
                <a16:creationId xmlns:a16="http://schemas.microsoft.com/office/drawing/2014/main" id="{DEF22956-C1AD-4165-8AF6-86219B0A594F}"/>
              </a:ext>
            </a:extLst>
          </p:cNvPr>
          <p:cNvSpPr/>
          <p:nvPr/>
        </p:nvSpPr>
        <p:spPr>
          <a:xfrm rot="16200000">
            <a:off x="-617490" y="3423138"/>
            <a:ext cx="4042304" cy="183283"/>
          </a:xfrm>
          <a:prstGeom prst="notchedRight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Arrow: Notched Right 16">
            <a:extLst>
              <a:ext uri="{FF2B5EF4-FFF2-40B4-BE49-F238E27FC236}">
                <a16:creationId xmlns:a16="http://schemas.microsoft.com/office/drawing/2014/main" id="{381D5CAE-D0B1-4809-BDF5-EB96EC68EF92}"/>
              </a:ext>
            </a:extLst>
          </p:cNvPr>
          <p:cNvSpPr/>
          <p:nvPr/>
        </p:nvSpPr>
        <p:spPr>
          <a:xfrm rot="16200000">
            <a:off x="4177055" y="3421232"/>
            <a:ext cx="1227990" cy="183284"/>
          </a:xfrm>
          <a:prstGeom prst="notchedRight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Arrow: Notched Right 18">
            <a:extLst>
              <a:ext uri="{FF2B5EF4-FFF2-40B4-BE49-F238E27FC236}">
                <a16:creationId xmlns:a16="http://schemas.microsoft.com/office/drawing/2014/main" id="{68410F5D-A93C-4DD6-8534-53E8ACFCF34C}"/>
              </a:ext>
            </a:extLst>
          </p:cNvPr>
          <p:cNvSpPr/>
          <p:nvPr/>
        </p:nvSpPr>
        <p:spPr>
          <a:xfrm rot="16200000">
            <a:off x="7908724" y="3312140"/>
            <a:ext cx="1227990" cy="183284"/>
          </a:xfrm>
          <a:prstGeom prst="notched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353BCF-8D52-4C08-AF2A-FC3B34E25BDF}"/>
              </a:ext>
            </a:extLst>
          </p:cNvPr>
          <p:cNvSpPr txBox="1"/>
          <p:nvPr/>
        </p:nvSpPr>
        <p:spPr>
          <a:xfrm>
            <a:off x="1155500" y="1156272"/>
            <a:ext cx="57535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highlight>
                  <a:srgbClr val="C0C0C0"/>
                </a:highlight>
              </a:rPr>
              <a:t>CO2</a:t>
            </a:r>
            <a:endParaRPr lang="he-IL" dirty="0">
              <a:highlight>
                <a:srgbClr val="C0C0C0"/>
              </a:highlight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A369970-15EA-4D84-BE3E-DF9407E8FF52}"/>
              </a:ext>
            </a:extLst>
          </p:cNvPr>
          <p:cNvSpPr txBox="1"/>
          <p:nvPr/>
        </p:nvSpPr>
        <p:spPr>
          <a:xfrm>
            <a:off x="4503375" y="2420075"/>
            <a:ext cx="57535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highlight>
                  <a:srgbClr val="C0C0C0"/>
                </a:highlight>
              </a:rPr>
              <a:t>CO2</a:t>
            </a:r>
            <a:endParaRPr lang="he-IL" dirty="0">
              <a:highlight>
                <a:srgbClr val="C0C0C0"/>
              </a:highlight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380EF24-CACF-4619-A1CD-020E53D57702}"/>
              </a:ext>
            </a:extLst>
          </p:cNvPr>
          <p:cNvSpPr txBox="1"/>
          <p:nvPr/>
        </p:nvSpPr>
        <p:spPr>
          <a:xfrm>
            <a:off x="8234300" y="2464278"/>
            <a:ext cx="57535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highlight>
                  <a:srgbClr val="C0C0C0"/>
                </a:highlight>
              </a:rPr>
              <a:t>CO2</a:t>
            </a:r>
            <a:endParaRPr lang="he-IL" dirty="0">
              <a:highlight>
                <a:srgbClr val="C0C0C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156906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/>
      <p:bldP spid="11" grpId="0"/>
      <p:bldP spid="4" grpId="0" animBg="1"/>
      <p:bldP spid="12" grpId="0" animBg="1"/>
      <p:bldP spid="5" grpId="0" animBg="1"/>
      <p:bldP spid="16" grpId="0" animBg="1"/>
      <p:bldP spid="17" grpId="0" animBg="1"/>
      <p:bldP spid="19" grpId="0" animBg="1"/>
      <p:bldP spid="8" grpId="0"/>
      <p:bldP spid="21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26F77-C976-4AD6-94BF-394474D32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2594" y="557212"/>
            <a:ext cx="8786812" cy="804864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r" rtl="1"/>
            <a:br>
              <a:rPr lang="he-IL" sz="3600" dirty="0">
                <a:cs typeface="+mn-cs"/>
              </a:rPr>
            </a:br>
            <a:r>
              <a:rPr lang="he-IL" sz="3600" dirty="0">
                <a:cs typeface="+mn-cs"/>
              </a:rPr>
              <a:t>קידום מקורות מתחדשים לייצור מוצרים סביבתיים</a:t>
            </a:r>
            <a:br>
              <a:rPr lang="he-IL" sz="3600" dirty="0">
                <a:cs typeface="+mn-cs"/>
              </a:rPr>
            </a:br>
            <a:endParaRPr lang="he-IL" sz="3600" dirty="0"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141342-18A0-4B8D-A53F-0288E73DA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837" y="2252664"/>
            <a:ext cx="10858500" cy="3829050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algn="r" rtl="1"/>
            <a:r>
              <a:rPr lang="en-US" sz="4400" dirty="0">
                <a:solidFill>
                  <a:schemeClr val="accent5">
                    <a:lumMod val="5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Bio-Economy</a:t>
            </a:r>
            <a:r>
              <a:rPr lang="en-US" sz="4400" dirty="0"/>
              <a:t> </a:t>
            </a:r>
            <a:r>
              <a:rPr lang="he-IL" sz="4400" dirty="0"/>
              <a:t> - נדבך חשוב </a:t>
            </a:r>
            <a:r>
              <a:rPr lang="he-IL" sz="4400" dirty="0">
                <a:solidFill>
                  <a:schemeClr val="accent5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בכלכלה מעגלית </a:t>
            </a:r>
            <a:endParaRPr lang="he-IL" sz="4400" dirty="0">
              <a:solidFill>
                <a:schemeClr val="accent5">
                  <a:lumMod val="50000"/>
                </a:schemeClr>
              </a:solidFill>
            </a:endParaRPr>
          </a:p>
          <a:p>
            <a:pPr algn="r" rtl="1"/>
            <a:endParaRPr lang="he-IL" sz="4400" dirty="0"/>
          </a:p>
          <a:p>
            <a:pPr algn="r" rtl="1"/>
            <a:r>
              <a:rPr lang="he-IL" sz="4400" dirty="0"/>
              <a:t>שימוש בפחמן שמקורו באטמוספרה לייצור מוצרים.</a:t>
            </a:r>
          </a:p>
          <a:p>
            <a:pPr algn="r" rtl="1"/>
            <a:endParaRPr lang="he-IL" sz="4400" dirty="0"/>
          </a:p>
          <a:p>
            <a:pPr algn="r" rtl="1"/>
            <a:r>
              <a:rPr lang="he-IL" sz="4400" dirty="0"/>
              <a:t>בעיית מודעות -בישראל אין מודעות כלל לנושא</a:t>
            </a:r>
          </a:p>
          <a:p>
            <a:pPr algn="r" rtl="1"/>
            <a:endParaRPr lang="he-IL" dirty="0"/>
          </a:p>
          <a:p>
            <a:pPr marL="0" indent="0" algn="r" rtl="1">
              <a:buNone/>
            </a:pPr>
            <a:endParaRPr lang="he-IL" dirty="0"/>
          </a:p>
          <a:p>
            <a:pPr algn="r" rt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80017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96403-EF50-4BBE-B272-42AB5982E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he-IL" dirty="0">
                <a:cs typeface="+mn-cs"/>
              </a:rPr>
              <a:t>מהו מוצר חד-פעמי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E4B210-9E88-4D9E-A7B7-F9BEF6CFD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5" y="1734185"/>
            <a:ext cx="10515600" cy="3999865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r" rtl="1"/>
            <a:r>
              <a:rPr lang="he-IL" sz="3200" dirty="0"/>
              <a:t>ההגדרה כיום היא "הגדרה מדומיינת". </a:t>
            </a:r>
          </a:p>
          <a:p>
            <a:pPr algn="r" rtl="1"/>
            <a:r>
              <a:rPr lang="he-IL" sz="3200" dirty="0"/>
              <a:t>דימוי : אריזות שירות "כוס קפה חד פעמית" / מוצרים חד-פעמיים במכירה קמעונאית – "פעמית סטור" / מוצרי פארם חד פעמיים – מקלוני אוזניים, סכיני גילוח, קיסמי שיניים.</a:t>
            </a:r>
          </a:p>
          <a:p>
            <a:pPr algn="r" rtl="1"/>
            <a:r>
              <a:rPr lang="he-IL" sz="3200" dirty="0"/>
              <a:t>הרחבה: מברשות שיניים , צעצועים חד פעמיים – בלונים, נצנצים. אריזות מזון –יריעות </a:t>
            </a:r>
            <a:r>
              <a:rPr lang="he-IL" sz="3200" dirty="0" err="1"/>
              <a:t>ולמינאטים</a:t>
            </a:r>
            <a:r>
              <a:rPr lang="he-IL" sz="3200" dirty="0"/>
              <a:t>. אריזות סבון נוזלי ושמפו-</a:t>
            </a:r>
          </a:p>
          <a:p>
            <a:pPr algn="r" rtl="1"/>
            <a:r>
              <a:rPr lang="he-IL" sz="3200" dirty="0"/>
              <a:t>רק הוכחת שימוש חוזר באריזה/מוצר, יכולה להיחשב כתורמת לפתרון הבעיה</a:t>
            </a:r>
          </a:p>
          <a:p>
            <a:pPr algn="r" rt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081427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8B5D3-DB57-4219-AC46-242E1257C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8611"/>
            <a:ext cx="10515600" cy="704851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 rtl="1"/>
            <a:br>
              <a:rPr lang="he-IL" dirty="0">
                <a:cs typeface="+mn-cs"/>
              </a:rPr>
            </a:br>
            <a:r>
              <a:rPr lang="he-IL" dirty="0">
                <a:cs typeface="+mn-cs"/>
              </a:rPr>
              <a:t>קידום נתיב למחזור ביולוגי של מוצרים</a:t>
            </a:r>
            <a:br>
              <a:rPr lang="he-IL" dirty="0">
                <a:cs typeface="+mn-cs"/>
              </a:rPr>
            </a:br>
            <a:endParaRPr lang="he-IL" dirty="0"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57D0D-FA22-4E16-A6B7-A5A3BC4F65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7275" y="1181100"/>
            <a:ext cx="10077450" cy="5024438"/>
          </a:xfrm>
          <a:ln>
            <a:solidFill>
              <a:schemeClr val="accent1"/>
            </a:solidFill>
          </a:ln>
        </p:spPr>
        <p:txBody>
          <a:bodyPr>
            <a:normAutofit fontScale="92500"/>
          </a:bodyPr>
          <a:lstStyle/>
          <a:p>
            <a:pPr algn="r" rtl="1"/>
            <a:r>
              <a:rPr lang="he-IL" sz="3200" dirty="0"/>
              <a:t>ביופלסטיק – הבחנה בין שני זרמיו המרכזיים</a:t>
            </a:r>
          </a:p>
          <a:p>
            <a:pPr marL="0" indent="0" algn="r" rtl="1">
              <a:buNone/>
            </a:pPr>
            <a:r>
              <a:rPr lang="he-IL" sz="3200" dirty="0"/>
              <a:t> </a:t>
            </a:r>
            <a:r>
              <a:rPr lang="en-US" sz="3200" dirty="0"/>
              <a:t>(Bio-Based VS Biodegradable)</a:t>
            </a:r>
            <a:endParaRPr lang="he-IL" sz="3200" dirty="0"/>
          </a:p>
          <a:p>
            <a:pPr algn="r" rtl="1"/>
            <a:endParaRPr lang="he-IL" sz="3200" dirty="0"/>
          </a:p>
          <a:p>
            <a:pPr algn="r" rtl="1"/>
            <a:r>
              <a:rPr lang="he-IL" sz="3200" dirty="0">
                <a:solidFill>
                  <a:schemeClr val="accent5">
                    <a:lumMod val="5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לפריקות ביולוגית </a:t>
            </a:r>
            <a:r>
              <a:rPr lang="he-IL" sz="3200" dirty="0"/>
              <a:t>יכול להיות תפקיד חשוב בניהול הפסולת שלנו.</a:t>
            </a:r>
          </a:p>
          <a:p>
            <a:pPr algn="r" rtl="1"/>
            <a:endParaRPr lang="he-IL" sz="3200" dirty="0"/>
          </a:p>
          <a:p>
            <a:pPr algn="r" rtl="1"/>
            <a:r>
              <a:rPr lang="he-IL" sz="3200" dirty="0"/>
              <a:t>פלסטיק פריק ביולוגית עשוי להוות פתרון משמעותי היכן שהגיוני לעשות בו שימוש -  בעיקר במערכות "סגורות" .</a:t>
            </a:r>
          </a:p>
          <a:p>
            <a:pPr algn="r" rtl="1"/>
            <a:endParaRPr lang="he-IL" sz="3200" dirty="0"/>
          </a:p>
          <a:p>
            <a:pPr algn="r" rtl="1"/>
            <a:r>
              <a:rPr lang="he-IL" sz="3200" dirty="0"/>
              <a:t>אין מודעות– אין סמלילים. "התכלות" נתפסת בעייני הציבור כקסם</a:t>
            </a:r>
          </a:p>
        </p:txBody>
      </p:sp>
    </p:spTree>
    <p:extLst>
      <p:ext uri="{BB962C8B-B14F-4D97-AF65-F5344CB8AC3E}">
        <p14:creationId xmlns:p14="http://schemas.microsoft.com/office/powerpoint/2010/main" val="2988099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26585-C10B-4182-A39F-814AF7493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1700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 rtl="1"/>
            <a:r>
              <a:rPr lang="he-IL" dirty="0" err="1">
                <a:cs typeface="+mn-cs"/>
              </a:rPr>
              <a:t>מיחזור</a:t>
            </a:r>
            <a:r>
              <a:rPr lang="he-IL" dirty="0">
                <a:cs typeface="+mn-cs"/>
              </a:rPr>
              <a:t> הוא לא </a:t>
            </a:r>
            <a:r>
              <a:rPr lang="he-IL" sz="6000" dirty="0">
                <a:cs typeface="+mn-cs"/>
              </a:rPr>
              <a:t>ה</a:t>
            </a:r>
            <a:r>
              <a:rPr lang="he-IL" dirty="0">
                <a:cs typeface="+mn-cs"/>
              </a:rPr>
              <a:t>פתרון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46521-D7D2-4841-993E-A27460ADB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675" y="1514474"/>
            <a:ext cx="10906125" cy="5076825"/>
          </a:xfrm>
          <a:ln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pPr marL="0" indent="0" algn="ctr" rtl="1">
              <a:buNone/>
            </a:pPr>
            <a:endParaRPr lang="he-IL" sz="3100" dirty="0">
              <a:highlight>
                <a:srgbClr val="FFFF00"/>
              </a:highlight>
            </a:endParaRPr>
          </a:p>
          <a:p>
            <a:pPr marL="0" indent="0" algn="ctr" rtl="1">
              <a:buNone/>
            </a:pPr>
            <a:r>
              <a:rPr lang="he-IL" sz="3100" dirty="0">
                <a:highlight>
                  <a:srgbClr val="FFFF00"/>
                </a:highlight>
              </a:rPr>
              <a:t>צריך לומר בקול ובאופן ברור – פלסטיק חד פעמי הוא רע !</a:t>
            </a:r>
          </a:p>
          <a:p>
            <a:pPr marL="0" indent="0" algn="r" rtl="1">
              <a:buNone/>
            </a:pPr>
            <a:endParaRPr lang="he-IL" sz="3100" dirty="0"/>
          </a:p>
          <a:p>
            <a:pPr algn="r" rtl="1"/>
            <a:r>
              <a:rPr lang="he-IL" sz="3100" dirty="0"/>
              <a:t>כבר 35 שנים מדברים על </a:t>
            </a:r>
            <a:r>
              <a:rPr lang="he-IL" sz="3100" dirty="0" err="1"/>
              <a:t>מיחזור</a:t>
            </a:r>
            <a:r>
              <a:rPr lang="he-IL" sz="3100" dirty="0"/>
              <a:t> פלסטיק, אז מה השתנה? 2025 !</a:t>
            </a:r>
          </a:p>
          <a:p>
            <a:pPr algn="r" rtl="1"/>
            <a:r>
              <a:rPr lang="he-IL" sz="3100" dirty="0"/>
              <a:t>כיום, למעשה אין </a:t>
            </a:r>
            <a:r>
              <a:rPr lang="he-IL" sz="3100" dirty="0" err="1"/>
              <a:t>מיחזור</a:t>
            </a:r>
            <a:r>
              <a:rPr lang="he-IL" sz="3100" dirty="0"/>
              <a:t> פלסטיק בישראל ובעולם עוסקים בשאלה  </a:t>
            </a:r>
            <a:r>
              <a:rPr lang="he-IL" sz="3100" dirty="0">
                <a:solidFill>
                  <a:schemeClr val="accent5">
                    <a:lumMod val="50000"/>
                  </a:schemeClr>
                </a:solidFill>
              </a:rPr>
              <a:t>"</a:t>
            </a:r>
            <a:r>
              <a:rPr lang="he-IL" sz="3100" dirty="0">
                <a:solidFill>
                  <a:schemeClr val="accent5">
                    <a:lumMod val="5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איפה דוחפים את כל הפלסטיק הזה?</a:t>
            </a:r>
            <a:r>
              <a:rPr lang="he-IL" sz="3100" dirty="0">
                <a:solidFill>
                  <a:schemeClr val="accent5">
                    <a:lumMod val="50000"/>
                  </a:schemeClr>
                </a:solidFill>
              </a:rPr>
              <a:t>" </a:t>
            </a:r>
            <a:r>
              <a:rPr lang="he-IL" sz="3100" dirty="0"/>
              <a:t>- </a:t>
            </a:r>
            <a:r>
              <a:rPr lang="he-IL" sz="3100" dirty="0">
                <a:solidFill>
                  <a:schemeClr val="accent5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סרטון</a:t>
            </a:r>
            <a:endParaRPr lang="he-IL" sz="3100" dirty="0">
              <a:solidFill>
                <a:schemeClr val="accent5">
                  <a:lumMod val="50000"/>
                </a:schemeClr>
              </a:solidFill>
            </a:endParaRPr>
          </a:p>
          <a:p>
            <a:pPr algn="r" rtl="1"/>
            <a:r>
              <a:rPr lang="he-IL" sz="3100" dirty="0"/>
              <a:t>כיום </a:t>
            </a:r>
            <a:r>
              <a:rPr lang="he-IL" sz="3100" dirty="0" err="1"/>
              <a:t>מיחזור</a:t>
            </a:r>
            <a:r>
              <a:rPr lang="he-IL" sz="3100" dirty="0"/>
              <a:t> = </a:t>
            </a:r>
            <a:r>
              <a:rPr lang="en-US" sz="3100" dirty="0" err="1"/>
              <a:t>DownCycling</a:t>
            </a:r>
            <a:r>
              <a:rPr lang="he-IL" sz="3100" dirty="0"/>
              <a:t> ומוצרים נחותים= הנצחת דפוס הפעולה הקיים.</a:t>
            </a:r>
          </a:p>
          <a:p>
            <a:pPr algn="r" rtl="1"/>
            <a:r>
              <a:rPr lang="he-IL" sz="3100" dirty="0"/>
              <a:t>כיצד גורמים לביקוש לחומר ממוחזר שעלות ייצורו גבוהה יותר מהמקור.</a:t>
            </a:r>
          </a:p>
          <a:p>
            <a:pPr algn="r" rtl="1"/>
            <a:r>
              <a:rPr lang="he-IL" sz="3100" dirty="0"/>
              <a:t>כיצד פותרים אתגרים כגון : מגע עם מזון / מוצרים נחותים מהמקור. </a:t>
            </a:r>
          </a:p>
          <a:p>
            <a:pPr algn="r" rtl="1"/>
            <a:r>
              <a:rPr lang="he-IL" sz="3100" dirty="0"/>
              <a:t>"השבה </a:t>
            </a:r>
            <a:r>
              <a:rPr lang="he-IL" sz="3100" dirty="0" err="1"/>
              <a:t>אנרגתית</a:t>
            </a:r>
            <a:r>
              <a:rPr lang="he-IL" sz="3100" dirty="0"/>
              <a:t>" – גם פתרון זה עוסק בקצה הר הפסולת.</a:t>
            </a:r>
          </a:p>
          <a:p>
            <a:pPr algn="r" rtl="1"/>
            <a:r>
              <a:rPr lang="he-IL" sz="3100" dirty="0"/>
              <a:t>במקום אנרגיה ממקור אזיל, אפשר להרוויח אנרגיה ממקור מתחדש !</a:t>
            </a:r>
          </a:p>
          <a:p>
            <a:pPr algn="r" rtl="1"/>
            <a:r>
              <a:rPr lang="he-IL" sz="3100" dirty="0"/>
              <a:t>הגם </a:t>
            </a:r>
            <a:r>
              <a:rPr lang="he-IL" sz="3100" dirty="0" err="1"/>
              <a:t>שלמיחזור</a:t>
            </a:r>
            <a:r>
              <a:rPr lang="he-IL" sz="3100" dirty="0"/>
              <a:t> ולהשבה תמיד יהיה מקום, אל לנו להתלות בהם כ"</a:t>
            </a:r>
            <a:r>
              <a:rPr lang="he-IL" sz="4100" dirty="0"/>
              <a:t>ה</a:t>
            </a:r>
            <a:r>
              <a:rPr lang="he-IL" sz="3100" dirty="0"/>
              <a:t>פתרון לבעיית פסולת הפלסטיק"</a:t>
            </a:r>
          </a:p>
          <a:p>
            <a:pPr marL="0" indent="0" algn="r" rtl="1">
              <a:buNone/>
            </a:pPr>
            <a:endParaRPr lang="he-IL" dirty="0"/>
          </a:p>
          <a:p>
            <a:pPr algn="r" rtl="1"/>
            <a:endParaRPr lang="he-IL" dirty="0"/>
          </a:p>
          <a:p>
            <a:pPr algn="r" rt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12268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CFB8-6752-404B-BE42-766969EE2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2650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 rtl="1"/>
            <a:br>
              <a:rPr lang="he-IL" dirty="0">
                <a:cs typeface="+mn-cs"/>
              </a:rPr>
            </a:br>
            <a:r>
              <a:rPr lang="he-IL" dirty="0">
                <a:cs typeface="+mn-cs"/>
              </a:rPr>
              <a:t>המערכת הצרכנית שהורגלנו אליה חייבת להשתנות</a:t>
            </a:r>
            <a:br>
              <a:rPr lang="he-IL" dirty="0">
                <a:cs typeface="+mn-cs"/>
              </a:rPr>
            </a:br>
            <a:endParaRPr lang="he-IL" dirty="0"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938918-41C8-4341-BED2-CBE256DBE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125" y="2276476"/>
            <a:ext cx="10734675" cy="3448050"/>
          </a:xfrm>
          <a:ln>
            <a:solidFill>
              <a:schemeClr val="accent1"/>
            </a:solidFill>
          </a:ln>
        </p:spPr>
        <p:txBody>
          <a:bodyPr>
            <a:normAutofit fontScale="92500"/>
          </a:bodyPr>
          <a:lstStyle/>
          <a:p>
            <a:pPr algn="r" rtl="1"/>
            <a:r>
              <a:rPr lang="he-IL" sz="3800" dirty="0"/>
              <a:t>הורגלנו לקחת מוצר, לצרוך ולזרוק, ללא תשומת לב לאפקט המצטבר השלילי - הנזק הסביבתי שלהם אינו מגולם.</a:t>
            </a:r>
          </a:p>
          <a:p>
            <a:pPr algn="r" rtl="1"/>
            <a:r>
              <a:rPr lang="he-IL" sz="3800" dirty="0"/>
              <a:t>ערך המוצר נמוך מספיק כדי שלצרכנים פשוט לא יהיה אכפת.</a:t>
            </a:r>
          </a:p>
          <a:p>
            <a:pPr algn="r" rtl="1"/>
            <a:r>
              <a:rPr lang="he-IL" sz="3800" dirty="0"/>
              <a:t>ערך המוצרים המעוות מעודד את הגברת הצריכה, דבר שלא ישתנה עקב הגברת </a:t>
            </a:r>
            <a:r>
              <a:rPr lang="he-IL" sz="3800" dirty="0" err="1"/>
              <a:t>המיחזור</a:t>
            </a:r>
            <a:r>
              <a:rPr lang="he-IL" sz="3800" dirty="0"/>
              <a:t>, בעיית הצריכה תיוותר בעיניה.</a:t>
            </a:r>
          </a:p>
          <a:p>
            <a:pPr algn="r" rtl="1"/>
            <a:r>
              <a:rPr lang="he-IL" sz="3800" dirty="0"/>
              <a:t>אז מה עושים ?!?</a:t>
            </a:r>
          </a:p>
          <a:p>
            <a:pPr marL="0" indent="0" algn="r" rtl="1">
              <a:buNone/>
            </a:pPr>
            <a:endParaRPr lang="he-IL" sz="1600" dirty="0"/>
          </a:p>
          <a:p>
            <a:pPr marL="0" indent="0" algn="r" rtl="1">
              <a:buNone/>
            </a:pPr>
            <a:endParaRPr lang="he-IL" sz="1600" dirty="0"/>
          </a:p>
        </p:txBody>
      </p:sp>
    </p:spTree>
    <p:extLst>
      <p:ext uri="{BB962C8B-B14F-4D97-AF65-F5344CB8AC3E}">
        <p14:creationId xmlns:p14="http://schemas.microsoft.com/office/powerpoint/2010/main" val="1052891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CFB8-6752-404B-BE42-766969EE2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8125"/>
            <a:ext cx="10515600" cy="885826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 rtl="1"/>
            <a:br>
              <a:rPr lang="he-IL" dirty="0">
                <a:cs typeface="+mn-cs"/>
              </a:rPr>
            </a:br>
            <a:r>
              <a:rPr lang="he-IL" dirty="0">
                <a:cs typeface="+mn-cs"/>
              </a:rPr>
              <a:t>המערכת הצרכנית שהורגלנו אליה חייבת להשתנות</a:t>
            </a:r>
            <a:br>
              <a:rPr lang="he-IL" dirty="0">
                <a:cs typeface="+mn-cs"/>
              </a:rPr>
            </a:br>
            <a:endParaRPr lang="he-IL" dirty="0"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938918-41C8-4341-BED2-CBE256DBE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5680" y="1828165"/>
            <a:ext cx="10515600" cy="4334510"/>
          </a:xfrm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marL="0" indent="0" algn="ctr" rtl="1">
              <a:buNone/>
            </a:pPr>
            <a:endParaRPr lang="he-IL" dirty="0">
              <a:highlight>
                <a:srgbClr val="FFFF00"/>
              </a:highlight>
            </a:endParaRPr>
          </a:p>
          <a:p>
            <a:pPr marL="0" indent="0" algn="ctr" rtl="1">
              <a:buNone/>
            </a:pPr>
            <a:r>
              <a:rPr lang="he-IL" dirty="0">
                <a:highlight>
                  <a:srgbClr val="FFFF00"/>
                </a:highlight>
              </a:rPr>
              <a:t>צריך לומר בקול ובאופן ברור – פלסטיק חד פעמי הוא רע !</a:t>
            </a:r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r>
              <a:rPr lang="he-IL" dirty="0"/>
              <a:t>הפתרון למוצרים שהנזק הסביבתי שלהם אינו מגולם, יכול להגיע משלושה כיוונים:</a:t>
            </a:r>
          </a:p>
          <a:p>
            <a:pPr marL="0" indent="0" algn="r" rtl="1">
              <a:buNone/>
            </a:pPr>
            <a:endParaRPr lang="he-IL" dirty="0"/>
          </a:p>
          <a:p>
            <a:pPr marL="457200" indent="-457200" algn="r" rtl="1">
              <a:buAutoNum type="arabicParenR"/>
            </a:pPr>
            <a:r>
              <a:rPr lang="he-IL" dirty="0">
                <a:hlinkClick r:id="rId2"/>
              </a:rPr>
              <a:t>מכיוון המחוקק </a:t>
            </a:r>
            <a:r>
              <a:rPr lang="he-IL" dirty="0"/>
              <a:t>(ארצית או מוניציפאלית) – </a:t>
            </a:r>
            <a:r>
              <a:rPr lang="he-IL" dirty="0" err="1"/>
              <a:t>חרמות</a:t>
            </a:r>
            <a:r>
              <a:rPr lang="he-IL" dirty="0"/>
              <a:t> , איסורים, הגבלות ותמריצים</a:t>
            </a:r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r>
              <a:rPr lang="he-IL" dirty="0"/>
              <a:t>2) </a:t>
            </a:r>
            <a:r>
              <a:rPr lang="en-US" dirty="0"/>
              <a:t>Bottom Top</a:t>
            </a:r>
            <a:r>
              <a:rPr lang="he-IL" dirty="0"/>
              <a:t> – בכל העולם, החברה האזרחית מובילה לעיצוב דעת קהל חדשה ואמיצה ששוללת את תרבות הצריכה הקיימת ודורשת פתרונות חדשים</a:t>
            </a:r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r>
              <a:rPr lang="he-IL" dirty="0"/>
              <a:t>3) מכיוון המערכת העסקית –יוזמות פרטיות – </a:t>
            </a:r>
            <a:r>
              <a:rPr lang="en-US" dirty="0"/>
              <a:t>LOOP , Plastic free ails </a:t>
            </a:r>
          </a:p>
          <a:p>
            <a:pPr marL="0" indent="0" algn="r" rtl="1">
              <a:buNone/>
            </a:pPr>
            <a:endParaRPr lang="he-IL" sz="1600" dirty="0"/>
          </a:p>
          <a:p>
            <a:pPr marL="0" indent="0" algn="r" rtl="1">
              <a:buNone/>
            </a:pPr>
            <a:endParaRPr lang="he-IL" sz="1600" dirty="0"/>
          </a:p>
        </p:txBody>
      </p:sp>
    </p:spTree>
    <p:extLst>
      <p:ext uri="{BB962C8B-B14F-4D97-AF65-F5344CB8AC3E}">
        <p14:creationId xmlns:p14="http://schemas.microsoft.com/office/powerpoint/2010/main" val="3827299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CC757-B60A-46B1-B706-4026D0365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5187" y="323056"/>
            <a:ext cx="5381625" cy="753270"/>
          </a:xfrm>
          <a:ln>
            <a:solidFill>
              <a:schemeClr val="accent1"/>
            </a:solidFill>
          </a:ln>
        </p:spPr>
        <p:txBody>
          <a:bodyPr/>
          <a:lstStyle/>
          <a:p>
            <a:pPr algn="ctr" rtl="1"/>
            <a:r>
              <a:rPr lang="he-IL" dirty="0"/>
              <a:t>לסיכום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36F58-F15C-47B4-AEF8-129840C7A7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6525" y="1730375"/>
            <a:ext cx="4819650" cy="241300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he-IL" sz="4400" dirty="0"/>
              <a:t>הפחתה במקור </a:t>
            </a:r>
          </a:p>
          <a:p>
            <a:pPr marL="0" indent="0" algn="ctr" rtl="1">
              <a:buNone/>
            </a:pPr>
            <a:r>
              <a:rPr lang="he-IL" sz="4400" dirty="0"/>
              <a:t>הפחתה במקור </a:t>
            </a:r>
          </a:p>
          <a:p>
            <a:pPr marL="0" indent="0" algn="ctr" rtl="1">
              <a:buNone/>
            </a:pPr>
            <a:r>
              <a:rPr lang="he-IL" sz="4400" dirty="0"/>
              <a:t>הפחתה במקור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B525161-63F1-4337-95BC-A2A291F181E5}"/>
              </a:ext>
            </a:extLst>
          </p:cNvPr>
          <p:cNvSpPr txBox="1"/>
          <p:nvPr/>
        </p:nvSpPr>
        <p:spPr>
          <a:xfrm>
            <a:off x="1066801" y="3362325"/>
            <a:ext cx="4477218" cy="221599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13800" dirty="0"/>
              <a:t>תודה</a:t>
            </a:r>
          </a:p>
        </p:txBody>
      </p:sp>
    </p:spTree>
    <p:extLst>
      <p:ext uri="{BB962C8B-B14F-4D97-AF65-F5344CB8AC3E}">
        <p14:creationId xmlns:p14="http://schemas.microsoft.com/office/powerpoint/2010/main" val="491674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/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</TotalTime>
  <Words>483</Words>
  <Application>Microsoft Office PowerPoint</Application>
  <PresentationFormat>Widescreen</PresentationFormat>
  <Paragraphs>70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מיחזור הוא לא הפתרון</vt:lpstr>
      <vt:lpstr>כרונולוגיה של מוצר ידוע מראש</vt:lpstr>
      <vt:lpstr> קידום מקורות מתחדשים לייצור מוצרים סביבתיים </vt:lpstr>
      <vt:lpstr>מהו מוצר חד-פעמי ?</vt:lpstr>
      <vt:lpstr> קידום נתיב למחזור ביולוגי של מוצרים </vt:lpstr>
      <vt:lpstr>מיחזור הוא לא הפתרון</vt:lpstr>
      <vt:lpstr> המערכת הצרכנית שהורגלנו אליה חייבת להשתנות </vt:lpstr>
      <vt:lpstr> המערכת הצרכנית שהורגלנו אליה חייבת להשתנות </vt:lpstr>
      <vt:lpstr>לסיכום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מחזור הוא לא הפתרון</dc:title>
  <dc:creator>Yariv Szpektor</dc:creator>
  <cp:lastModifiedBy>Dalia Tal</cp:lastModifiedBy>
  <cp:revision>27</cp:revision>
  <dcterms:created xsi:type="dcterms:W3CDTF">2019-02-24T13:10:01Z</dcterms:created>
  <dcterms:modified xsi:type="dcterms:W3CDTF">2019-03-13T22:24:52Z</dcterms:modified>
</cp:coreProperties>
</file>