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F8EE-57AF-4142-AEA0-1B248B7CB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70413-3469-4DF9-9692-B51509812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07358-00A8-4EF4-9E39-0D44E783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2AD3C-A607-47D1-923E-8DBF0EF5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01373-3421-428E-99BE-FBB3925A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666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0998-2D86-4565-8A84-92EBC3D1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C0EDD-5B73-43CA-91FC-28764869F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5D5DA-0CFC-4131-92C7-FE3345A3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1600A-457A-48B7-B1D3-54F1D2C5F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20C56-F98D-44CE-8DFC-6EE9CE6C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963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DB1C-969E-4B76-BA4C-FB91DE08F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3659D-CC9B-448E-A74C-EE88A2A7C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8CFFB-6315-46BA-A604-B054DBFB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1A0C-4954-4394-A561-ED5DA151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1641B-FBA1-4D95-A0A9-BBE93831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12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0926-BA6B-4725-8D9C-26B59313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16D34-10DF-48D9-B8C2-6677A3E52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830E-0307-4C99-89DC-F98AF301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6E6B3-72CE-47AC-8AEA-77A5D11C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1A47B-FC12-4029-8F2B-C73593D1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084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7C44-357F-4D0F-AB3B-878AC167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137B-DE79-4D5C-8CCA-31D4A2C48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A9344-2368-4950-B4E3-806DC1E4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E3E61-4041-4812-8C53-6D38A142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D2697-B66F-42BA-9E73-C0C99E31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96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DB5D-6343-49F9-9467-72C5F19F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C6D0-D5EF-4DF3-83C9-859E49BBD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EF45D-BE9B-4AD0-B30F-D8C25FE6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697CE-6C34-4FBC-B522-D03B59C8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B707-61FC-4D26-B7A7-208E5633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13517-BA35-41BA-8CC1-3A9E539A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57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C1E1A-33B3-4FF7-A3FC-C00ED9C9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D0F4B-5D02-4130-9B6B-917D24B68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D189C-91F1-460A-86DB-40F129C6A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690C0-09B8-4885-BE8F-F41E7EF7F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096EA-915E-4C8B-926E-5F904F73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A10B3-E80B-475B-AB2C-E189AEAD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299F8-94D2-4D6E-8C41-F0C1BEE0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951AD-DCA5-4A8A-B840-18E1B459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976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033BA-9D3F-4154-8409-B9EAE202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A3F3F-02DA-4D69-9F38-A88B3445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4847F-C784-4A66-871B-0409C725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A5F46-B699-4220-8F93-08221DCC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777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118BC-B066-447C-B819-61720472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DD601-7398-409B-AD39-8ABE2225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DB34C-D465-4D6A-B929-59ADA0B9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81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5090-E7D9-41AA-ABC2-A27A0289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F306-D6FD-43C8-B1DB-D8A24A9D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21778-724B-4F0C-AF2F-C85CEE48B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FD5A7-334C-487C-B5A7-63A1B0A6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4ED4E-3025-43B6-8A90-35747539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E5E96-C800-48FC-8047-9A9C02A1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0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4F6B-AC13-4C22-AF59-E035EEBC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B943C-A56B-4B33-99ED-99D5064F4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9B25C-DBE7-480B-BDE6-CA576B40A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75093-6F55-4B63-86A5-988E3355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D5A77-A6C0-4608-B708-D131933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BC969-40A8-408C-919B-F7270E08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025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8FF2C-3835-4AAB-BB12-66335F29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38A3D-6387-4E8D-822B-0296021F5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74DE7-C511-45B9-9C49-83B863382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E900-20EE-4D02-97BC-314BB43ADCB3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E1DFD-EE7E-4125-BA14-E54049B8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AFCE5-E86F-45F9-B38A-59921DA17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F5D2-5324-49C1-BD4B-2EF66804C5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12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kur.com/" TargetMode="External"/><Relationship Id="rId2" Type="http://schemas.openxmlformats.org/officeDocument/2006/relationships/hyperlink" Target="mailto:yariv@Modiplast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diplas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Sd95h3R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xvXkOMRTs4" TargetMode="External"/><Relationship Id="rId2" Type="http://schemas.openxmlformats.org/officeDocument/2006/relationships/hyperlink" Target="http://ec.europa.eu/research/bioeconomy/index.cfm?pg=polic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24&amp;v=TzixGzWqMA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ISd95h3RtU" TargetMode="External"/><Relationship Id="rId2" Type="http://schemas.openxmlformats.org/officeDocument/2006/relationships/hyperlink" Target="https://www.plasticpollutioncoalition.org/pft/2019/3/6/157000-shipping-containers-of-us-plastic-waste-exported-to-countries-with-poor-waste-management-in-20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times.com/politics/la-pol-ca-plastic-product-phaseout-20190221-stor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F05F-D5FE-4833-AD37-6C11DBDCE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5875"/>
            <a:ext cx="9144000" cy="1071563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he-IL" dirty="0" err="1">
                <a:cs typeface="+mn-cs"/>
              </a:rPr>
              <a:t>מיחזור</a:t>
            </a:r>
            <a:r>
              <a:rPr lang="he-IL" dirty="0">
                <a:cs typeface="+mn-cs"/>
              </a:rPr>
              <a:t> הוא לא </a:t>
            </a:r>
            <a:r>
              <a:rPr lang="he-IL" sz="9800" dirty="0">
                <a:cs typeface="+mn-cs"/>
              </a:rPr>
              <a:t>ה</a:t>
            </a:r>
            <a:r>
              <a:rPr lang="he-IL" dirty="0">
                <a:cs typeface="+mn-cs"/>
              </a:rPr>
              <a:t>פתרון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4097B-C090-49A8-A091-230675D0F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3176" y="3158093"/>
            <a:ext cx="7096125" cy="16557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יריב ספקטור – </a:t>
            </a:r>
            <a:r>
              <a:rPr lang="he-IL" dirty="0" err="1"/>
              <a:t>מודיפלסט</a:t>
            </a:r>
            <a:endParaRPr lang="he-IL" dirty="0"/>
          </a:p>
          <a:p>
            <a:r>
              <a:rPr lang="he-IL" dirty="0"/>
              <a:t>פלסטיק אריזה וסביבה</a:t>
            </a:r>
          </a:p>
          <a:p>
            <a:r>
              <a:rPr lang="he-IL" dirty="0"/>
              <a:t>סדנה "צלול" – "פלסטיק הוא לא חד-פעמי"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4D1E5-E16B-42CF-8F1C-C27F2765DD7D}"/>
              </a:ext>
            </a:extLst>
          </p:cNvPr>
          <p:cNvSpPr txBox="1"/>
          <p:nvPr/>
        </p:nvSpPr>
        <p:spPr>
          <a:xfrm>
            <a:off x="828675" y="6324600"/>
            <a:ext cx="10021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14.02.19</a:t>
            </a:r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CF759-DD8A-416B-935D-0B15E41FF890}"/>
              </a:ext>
            </a:extLst>
          </p:cNvPr>
          <p:cNvSpPr txBox="1"/>
          <p:nvPr/>
        </p:nvSpPr>
        <p:spPr>
          <a:xfrm>
            <a:off x="9639301" y="6353175"/>
            <a:ext cx="22288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2"/>
              </a:rPr>
              <a:t>yariv@modiplast.com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AC3BCD-98F5-4AB7-8C9C-1A175685EFB7}"/>
              </a:ext>
            </a:extLst>
          </p:cNvPr>
          <p:cNvSpPr txBox="1"/>
          <p:nvPr/>
        </p:nvSpPr>
        <p:spPr>
          <a:xfrm>
            <a:off x="10284703" y="5614511"/>
            <a:ext cx="15834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hlinkClick r:id="rId3"/>
              </a:rPr>
              <a:t>www.fkur.com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3C55E1-7B95-4AB0-B59B-5D475813120C}"/>
              </a:ext>
            </a:extLst>
          </p:cNvPr>
          <p:cNvSpPr txBox="1"/>
          <p:nvPr/>
        </p:nvSpPr>
        <p:spPr>
          <a:xfrm>
            <a:off x="9700377" y="5983843"/>
            <a:ext cx="21677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hlinkClick r:id="rId4"/>
              </a:rPr>
              <a:t>www.modiplast.com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647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CC8D-1B1F-4A35-88EB-475852C8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10515600" cy="750467"/>
          </a:xfrm>
        </p:spPr>
        <p:txBody>
          <a:bodyPr/>
          <a:lstStyle/>
          <a:p>
            <a:pPr algn="ctr" rtl="1"/>
            <a:r>
              <a:rPr lang="he-IL" dirty="0">
                <a:highlight>
                  <a:srgbClr val="FF0000"/>
                </a:highlight>
                <a:cs typeface="+mn-cs"/>
              </a:rPr>
              <a:t>כרונולוגיה של מוצר ידוע מראש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AACB-7DA8-4291-B698-0F2FB960A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838"/>
            <a:ext cx="10515600" cy="53417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he-IL" dirty="0">
                <a:ln w="0">
                  <a:noFill/>
                </a:ln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שרשרת ערך המוצר, המזהמת לכל אורכה</a:t>
            </a:r>
          </a:p>
        </p:txBody>
      </p:sp>
      <p:sp>
        <p:nvSpPr>
          <p:cNvPr id="6" name="Isosceles Triangle 5">
            <a:hlinkClick r:id="rId2"/>
            <a:extLst>
              <a:ext uri="{FF2B5EF4-FFF2-40B4-BE49-F238E27FC236}">
                <a16:creationId xmlns:a16="http://schemas.microsoft.com/office/drawing/2014/main" id="{F45842D6-E024-4819-A64C-8CA7A235B91B}"/>
              </a:ext>
            </a:extLst>
          </p:cNvPr>
          <p:cNvSpPr/>
          <p:nvPr/>
        </p:nvSpPr>
        <p:spPr>
          <a:xfrm>
            <a:off x="8270081" y="1855620"/>
            <a:ext cx="1962150" cy="2305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007A4D3-2584-4C70-91FE-AA8BF69713E2}"/>
              </a:ext>
            </a:extLst>
          </p:cNvPr>
          <p:cNvSpPr/>
          <p:nvPr/>
        </p:nvSpPr>
        <p:spPr>
          <a:xfrm rot="10800000">
            <a:off x="1715950" y="4097466"/>
            <a:ext cx="1962150" cy="2305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4BE4EE4-82BB-4BD9-9340-F30AF7284085}"/>
              </a:ext>
            </a:extLst>
          </p:cNvPr>
          <p:cNvCxnSpPr/>
          <p:nvPr/>
        </p:nvCxnSpPr>
        <p:spPr>
          <a:xfrm>
            <a:off x="1719262" y="4088769"/>
            <a:ext cx="8501063" cy="762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2B5E836-2A52-44C5-BE3E-1EDD23FC6254}"/>
              </a:ext>
            </a:extLst>
          </p:cNvPr>
          <p:cNvSpPr txBox="1"/>
          <p:nvPr/>
        </p:nvSpPr>
        <p:spPr>
          <a:xfrm>
            <a:off x="1489972" y="3135022"/>
            <a:ext cx="253364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עמק המשאבים המדלדלים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BDB2B1-2AA4-454E-814A-9FC018A5B417}"/>
              </a:ext>
            </a:extLst>
          </p:cNvPr>
          <p:cNvSpPr txBox="1"/>
          <p:nvPr/>
        </p:nvSpPr>
        <p:spPr>
          <a:xfrm>
            <a:off x="8299172" y="4231662"/>
            <a:ext cx="21596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הר הפסולת</a:t>
            </a:r>
          </a:p>
        </p:txBody>
      </p:sp>
      <p:sp>
        <p:nvSpPr>
          <p:cNvPr id="4" name="Arrow: Notched Right 3">
            <a:extLst>
              <a:ext uri="{FF2B5EF4-FFF2-40B4-BE49-F238E27FC236}">
                <a16:creationId xmlns:a16="http://schemas.microsoft.com/office/drawing/2014/main" id="{1087A6A6-5DFE-4063-B416-24929F89A295}"/>
              </a:ext>
            </a:extLst>
          </p:cNvPr>
          <p:cNvSpPr/>
          <p:nvPr/>
        </p:nvSpPr>
        <p:spPr>
          <a:xfrm>
            <a:off x="1559406" y="3040298"/>
            <a:ext cx="2922104" cy="294809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Arrow: Notched Right 11">
            <a:extLst>
              <a:ext uri="{FF2B5EF4-FFF2-40B4-BE49-F238E27FC236}">
                <a16:creationId xmlns:a16="http://schemas.microsoft.com/office/drawing/2014/main" id="{DED40FA2-2130-49A6-8448-687A13D94A7F}"/>
              </a:ext>
            </a:extLst>
          </p:cNvPr>
          <p:cNvSpPr/>
          <p:nvPr/>
        </p:nvSpPr>
        <p:spPr>
          <a:xfrm>
            <a:off x="5213351" y="3040297"/>
            <a:ext cx="2922104" cy="294809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C1C0B425-218B-4CB7-9566-13CE67A33347}"/>
              </a:ext>
            </a:extLst>
          </p:cNvPr>
          <p:cNvSpPr/>
          <p:nvPr/>
        </p:nvSpPr>
        <p:spPr>
          <a:xfrm rot="20155177">
            <a:off x="9392242" y="1153064"/>
            <a:ext cx="815009" cy="854765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F9369F-101C-4A4E-B43B-262638B1B20B}"/>
              </a:ext>
            </a:extLst>
          </p:cNvPr>
          <p:cNvCxnSpPr/>
          <p:nvPr/>
        </p:nvCxnSpPr>
        <p:spPr>
          <a:xfrm>
            <a:off x="8521975" y="2107624"/>
            <a:ext cx="1354621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5A906E-E0A1-4B5B-A458-8DF1F4C447DC}"/>
              </a:ext>
            </a:extLst>
          </p:cNvPr>
          <p:cNvCxnSpPr>
            <a:cxnSpLocks/>
          </p:cNvCxnSpPr>
          <p:nvPr/>
        </p:nvCxnSpPr>
        <p:spPr>
          <a:xfrm>
            <a:off x="8332976" y="2306488"/>
            <a:ext cx="1732617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Arrow: Notched Right 15">
            <a:extLst>
              <a:ext uri="{FF2B5EF4-FFF2-40B4-BE49-F238E27FC236}">
                <a16:creationId xmlns:a16="http://schemas.microsoft.com/office/drawing/2014/main" id="{DEF22956-C1AD-4165-8AF6-86219B0A594F}"/>
              </a:ext>
            </a:extLst>
          </p:cNvPr>
          <p:cNvSpPr/>
          <p:nvPr/>
        </p:nvSpPr>
        <p:spPr>
          <a:xfrm rot="16200000">
            <a:off x="-617490" y="3423138"/>
            <a:ext cx="4042304" cy="183283"/>
          </a:xfrm>
          <a:prstGeom prst="notched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Arrow: Notched Right 16">
            <a:extLst>
              <a:ext uri="{FF2B5EF4-FFF2-40B4-BE49-F238E27FC236}">
                <a16:creationId xmlns:a16="http://schemas.microsoft.com/office/drawing/2014/main" id="{381D5CAE-D0B1-4809-BDF5-EB96EC68EF92}"/>
              </a:ext>
            </a:extLst>
          </p:cNvPr>
          <p:cNvSpPr/>
          <p:nvPr/>
        </p:nvSpPr>
        <p:spPr>
          <a:xfrm rot="16200000">
            <a:off x="4177055" y="3421232"/>
            <a:ext cx="1227990" cy="183284"/>
          </a:xfrm>
          <a:prstGeom prst="notched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Arrow: Notched Right 18">
            <a:extLst>
              <a:ext uri="{FF2B5EF4-FFF2-40B4-BE49-F238E27FC236}">
                <a16:creationId xmlns:a16="http://schemas.microsoft.com/office/drawing/2014/main" id="{68410F5D-A93C-4DD6-8534-53E8ACFCF34C}"/>
              </a:ext>
            </a:extLst>
          </p:cNvPr>
          <p:cNvSpPr/>
          <p:nvPr/>
        </p:nvSpPr>
        <p:spPr>
          <a:xfrm rot="16200000">
            <a:off x="7908724" y="3312140"/>
            <a:ext cx="1227990" cy="183284"/>
          </a:xfrm>
          <a:prstGeom prst="notch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53BCF-8D52-4C08-AF2A-FC3B34E25BDF}"/>
              </a:ext>
            </a:extLst>
          </p:cNvPr>
          <p:cNvSpPr txBox="1"/>
          <p:nvPr/>
        </p:nvSpPr>
        <p:spPr>
          <a:xfrm>
            <a:off x="1155500" y="1156272"/>
            <a:ext cx="5753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CO2</a:t>
            </a:r>
            <a:endParaRPr lang="he-IL" dirty="0">
              <a:highlight>
                <a:srgbClr val="C0C0C0"/>
              </a:highligh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369970-15EA-4D84-BE3E-DF9407E8FF52}"/>
              </a:ext>
            </a:extLst>
          </p:cNvPr>
          <p:cNvSpPr txBox="1"/>
          <p:nvPr/>
        </p:nvSpPr>
        <p:spPr>
          <a:xfrm>
            <a:off x="4503375" y="2420075"/>
            <a:ext cx="5753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CO2</a:t>
            </a:r>
            <a:endParaRPr lang="he-IL" dirty="0">
              <a:highlight>
                <a:srgbClr val="C0C0C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80EF24-CACF-4619-A1CD-020E53D57702}"/>
              </a:ext>
            </a:extLst>
          </p:cNvPr>
          <p:cNvSpPr txBox="1"/>
          <p:nvPr/>
        </p:nvSpPr>
        <p:spPr>
          <a:xfrm>
            <a:off x="8234300" y="2464278"/>
            <a:ext cx="5753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CO2</a:t>
            </a:r>
            <a:endParaRPr lang="he-IL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5690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1" grpId="0"/>
      <p:bldP spid="4" grpId="0" animBg="1"/>
      <p:bldP spid="12" grpId="0" animBg="1"/>
      <p:bldP spid="5" grpId="0" animBg="1"/>
      <p:bldP spid="16" grpId="0" animBg="1"/>
      <p:bldP spid="17" grpId="0" animBg="1"/>
      <p:bldP spid="19" grpId="0" animBg="1"/>
      <p:bldP spid="8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6F77-C976-4AD6-94BF-394474D3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594" y="557212"/>
            <a:ext cx="8786812" cy="8048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r" rtl="1"/>
            <a:br>
              <a:rPr lang="he-IL" sz="3600" dirty="0">
                <a:cs typeface="+mn-cs"/>
              </a:rPr>
            </a:br>
            <a:r>
              <a:rPr lang="he-IL" sz="3600" dirty="0">
                <a:cs typeface="+mn-cs"/>
              </a:rPr>
              <a:t>קידום מקורות מתחדשים לייצור מוצרים סביבתיים</a:t>
            </a:r>
            <a:br>
              <a:rPr lang="he-IL" sz="3600" dirty="0">
                <a:cs typeface="+mn-cs"/>
              </a:rPr>
            </a:br>
            <a:endParaRPr lang="he-IL" sz="36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41342-18A0-4B8D-A53F-0288E73DA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7" y="2252664"/>
            <a:ext cx="10858500" cy="382905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r" rtl="1"/>
            <a:r>
              <a:rPr lang="en-US" sz="44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Bio-Economy</a:t>
            </a:r>
            <a:r>
              <a:rPr lang="en-US" sz="4400" dirty="0"/>
              <a:t> </a:t>
            </a:r>
            <a:r>
              <a:rPr lang="he-IL" sz="4400" dirty="0"/>
              <a:t> - נדבך חשוב </a:t>
            </a:r>
            <a:r>
              <a:rPr lang="he-IL" sz="4400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בכלכלה מעגלית </a:t>
            </a:r>
            <a:endParaRPr lang="he-IL" sz="4400" dirty="0">
              <a:solidFill>
                <a:schemeClr val="accent5">
                  <a:lumMod val="50000"/>
                </a:schemeClr>
              </a:solidFill>
            </a:endParaRPr>
          </a:p>
          <a:p>
            <a:pPr algn="r" rtl="1"/>
            <a:endParaRPr lang="he-IL" sz="4400" dirty="0"/>
          </a:p>
          <a:p>
            <a:pPr algn="r" rtl="1"/>
            <a:r>
              <a:rPr lang="he-IL" sz="4400" dirty="0"/>
              <a:t>שימוש בפחמן שמקורו באטמוספרה לייצור מוצרים.</a:t>
            </a:r>
          </a:p>
          <a:p>
            <a:pPr algn="r" rtl="1"/>
            <a:endParaRPr lang="he-IL" sz="4400" dirty="0"/>
          </a:p>
          <a:p>
            <a:pPr algn="r" rtl="1"/>
            <a:r>
              <a:rPr lang="he-IL" sz="4400" dirty="0"/>
              <a:t>בעיית מודעות -בישראל אין מודעות כלל לנושא</a:t>
            </a: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001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6403-EF50-4BBE-B272-42AB5982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he-IL" dirty="0">
                <a:cs typeface="+mn-cs"/>
              </a:rPr>
              <a:t>מהו מוצר חד-פעמי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B210-9E88-4D9E-A7B7-F9BEF6CF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34185"/>
            <a:ext cx="10515600" cy="399986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he-IL" sz="3200" dirty="0"/>
              <a:t>ההגדרה כיום היא "הגדרה מדומיינת". </a:t>
            </a:r>
          </a:p>
          <a:p>
            <a:pPr algn="r" rtl="1"/>
            <a:r>
              <a:rPr lang="he-IL" sz="3200" dirty="0"/>
              <a:t>דימוי : אריזות שירות "כוס קפה חד פעמית" / מוצרים חד-פעמיים במכירה קמעונאית – "פעמית סטור" / מוצרי פארם חד פעמיים – מקלוני אוזניים, סכיני גילוח, קיסמי שיניים.</a:t>
            </a:r>
          </a:p>
          <a:p>
            <a:pPr algn="r" rtl="1"/>
            <a:r>
              <a:rPr lang="he-IL" sz="3200" dirty="0"/>
              <a:t>הרחבה: מברשות שיניים , צעצועים חד פעמיים – בלונים, נצנצים. אריזות מזון –יריעות </a:t>
            </a:r>
            <a:r>
              <a:rPr lang="he-IL" sz="3200" dirty="0" err="1"/>
              <a:t>ולמינאטים</a:t>
            </a:r>
            <a:r>
              <a:rPr lang="he-IL" sz="3200" dirty="0"/>
              <a:t>. אריזות סבון נוזלי ושמפו-</a:t>
            </a:r>
          </a:p>
          <a:p>
            <a:pPr algn="r" rtl="1"/>
            <a:r>
              <a:rPr lang="he-IL" sz="3200" dirty="0"/>
              <a:t>רק הוכחת שימוש חוזר באריזה/מוצר, יכולה להיחשב כתורמת לפתרון הבעיה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142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8B5D3-DB57-4219-AC46-242E1257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611"/>
            <a:ext cx="10515600" cy="70485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 rtl="1"/>
            <a:br>
              <a:rPr lang="he-IL" dirty="0">
                <a:cs typeface="+mn-cs"/>
              </a:rPr>
            </a:br>
            <a:r>
              <a:rPr lang="he-IL" dirty="0">
                <a:cs typeface="+mn-cs"/>
              </a:rPr>
              <a:t>קידום נתיב למחזור ביולוגי של מוצרים</a:t>
            </a:r>
            <a:br>
              <a:rPr lang="he-IL" dirty="0">
                <a:cs typeface="+mn-cs"/>
              </a:rPr>
            </a:br>
            <a:endParaRPr lang="he-IL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7D0D-FA22-4E16-A6B7-A5A3BC4F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1181100"/>
            <a:ext cx="10077450" cy="502443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r" rtl="1"/>
            <a:r>
              <a:rPr lang="he-IL" sz="3200" dirty="0"/>
              <a:t>ביופלסטיק – הבחנה בין שני זרמיו המרכזיים</a:t>
            </a:r>
          </a:p>
          <a:p>
            <a:pPr marL="0" indent="0" algn="r" rtl="1">
              <a:buNone/>
            </a:pPr>
            <a:r>
              <a:rPr lang="he-IL" sz="3200" dirty="0"/>
              <a:t> </a:t>
            </a:r>
            <a:r>
              <a:rPr lang="en-US" sz="3200" dirty="0"/>
              <a:t>(Bio-Based VS Biodegradable)</a:t>
            </a:r>
            <a:endParaRPr lang="he-IL" sz="3200" dirty="0"/>
          </a:p>
          <a:p>
            <a:pPr algn="r" rtl="1"/>
            <a:endParaRPr lang="he-IL" sz="3200" dirty="0"/>
          </a:p>
          <a:p>
            <a:pPr algn="r" rtl="1"/>
            <a:r>
              <a:rPr lang="he-IL" sz="32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לפריקות ביולוגית </a:t>
            </a:r>
            <a:r>
              <a:rPr lang="he-IL" sz="3200" dirty="0"/>
              <a:t>יכול להיות תפקיד חשוב בניהול הפסולת שלנו.</a:t>
            </a:r>
          </a:p>
          <a:p>
            <a:pPr algn="r" rtl="1"/>
            <a:endParaRPr lang="he-IL" sz="3200" dirty="0"/>
          </a:p>
          <a:p>
            <a:pPr algn="r" rtl="1"/>
            <a:r>
              <a:rPr lang="he-IL" sz="3200" dirty="0"/>
              <a:t>פלסטיק פריק ביולוגית עשוי להוות פתרון משמעותי היכן שהגיוני לעשות בו שימוש -  בעיקר במערכות "סגורות" .</a:t>
            </a:r>
          </a:p>
          <a:p>
            <a:pPr algn="r" rtl="1"/>
            <a:endParaRPr lang="he-IL" sz="3200" dirty="0"/>
          </a:p>
          <a:p>
            <a:pPr algn="r" rtl="1"/>
            <a:r>
              <a:rPr lang="he-IL" sz="3200" dirty="0"/>
              <a:t>אין מודעות– אין סמלילים. "התכלות" נתפסת בעייני הציבור כקסם</a:t>
            </a:r>
          </a:p>
        </p:txBody>
      </p:sp>
    </p:spTree>
    <p:extLst>
      <p:ext uri="{BB962C8B-B14F-4D97-AF65-F5344CB8AC3E}">
        <p14:creationId xmlns:p14="http://schemas.microsoft.com/office/powerpoint/2010/main" val="298809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26585-C10B-4182-A39F-814AF749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rtl="1"/>
            <a:r>
              <a:rPr lang="he-IL" dirty="0" err="1">
                <a:cs typeface="+mn-cs"/>
              </a:rPr>
              <a:t>מיחזור</a:t>
            </a:r>
            <a:r>
              <a:rPr lang="he-IL" dirty="0">
                <a:cs typeface="+mn-cs"/>
              </a:rPr>
              <a:t> הוא לא </a:t>
            </a:r>
            <a:r>
              <a:rPr lang="he-IL" sz="6000" dirty="0">
                <a:cs typeface="+mn-cs"/>
              </a:rPr>
              <a:t>ה</a:t>
            </a:r>
            <a:r>
              <a:rPr lang="he-IL" dirty="0">
                <a:cs typeface="+mn-cs"/>
              </a:rPr>
              <a:t>פתרון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6521-D7D2-4841-993E-A27460AD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514474"/>
            <a:ext cx="10906125" cy="5076825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endParaRPr lang="he-IL" sz="3100" dirty="0">
              <a:highlight>
                <a:srgbClr val="FFFF00"/>
              </a:highlight>
            </a:endParaRPr>
          </a:p>
          <a:p>
            <a:pPr marL="0" indent="0" algn="ctr" rtl="1">
              <a:buNone/>
            </a:pPr>
            <a:r>
              <a:rPr lang="he-IL" sz="3100" dirty="0">
                <a:highlight>
                  <a:srgbClr val="FFFF00"/>
                </a:highlight>
              </a:rPr>
              <a:t>צריך לומר בקול ובאופן ברור – פלסטיק חד פעמי הוא רע !</a:t>
            </a:r>
          </a:p>
          <a:p>
            <a:pPr marL="0" indent="0" algn="r" rtl="1">
              <a:buNone/>
            </a:pPr>
            <a:endParaRPr lang="he-IL" sz="3100" dirty="0"/>
          </a:p>
          <a:p>
            <a:pPr algn="r" rtl="1"/>
            <a:r>
              <a:rPr lang="he-IL" sz="3100" dirty="0"/>
              <a:t>כבר 35 שנים מדברים על </a:t>
            </a:r>
            <a:r>
              <a:rPr lang="he-IL" sz="3100" dirty="0" err="1"/>
              <a:t>מיחזור</a:t>
            </a:r>
            <a:r>
              <a:rPr lang="he-IL" sz="3100" dirty="0"/>
              <a:t> פלסטיק, אז מה השתנה? 2025 !</a:t>
            </a:r>
          </a:p>
          <a:p>
            <a:pPr algn="r" rtl="1"/>
            <a:r>
              <a:rPr lang="he-IL" sz="3100" dirty="0"/>
              <a:t>כיום, למעשה אין </a:t>
            </a:r>
            <a:r>
              <a:rPr lang="he-IL" sz="3100" dirty="0" err="1"/>
              <a:t>מיחזור</a:t>
            </a:r>
            <a:r>
              <a:rPr lang="he-IL" sz="3100" dirty="0"/>
              <a:t> פלסטיק בישראל ובעולם עוסקים בשאלה  </a:t>
            </a:r>
            <a:r>
              <a:rPr lang="he-IL" sz="3100" dirty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he-IL" sz="31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איפה דוחפים את כל הפלסטיק הזה?</a:t>
            </a:r>
            <a:r>
              <a:rPr lang="he-IL" sz="3100" dirty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he-IL" sz="3100" dirty="0"/>
              <a:t>- </a:t>
            </a:r>
            <a:r>
              <a:rPr lang="he-IL" sz="3100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סרטון</a:t>
            </a:r>
            <a:endParaRPr lang="he-IL" sz="3100" dirty="0">
              <a:solidFill>
                <a:schemeClr val="accent5">
                  <a:lumMod val="50000"/>
                </a:schemeClr>
              </a:solidFill>
            </a:endParaRPr>
          </a:p>
          <a:p>
            <a:pPr algn="r" rtl="1"/>
            <a:r>
              <a:rPr lang="he-IL" sz="3100" dirty="0"/>
              <a:t>כיום </a:t>
            </a:r>
            <a:r>
              <a:rPr lang="he-IL" sz="3100" dirty="0" err="1"/>
              <a:t>מיחזור</a:t>
            </a:r>
            <a:r>
              <a:rPr lang="he-IL" sz="3100" dirty="0"/>
              <a:t> = </a:t>
            </a:r>
            <a:r>
              <a:rPr lang="en-US" sz="3100" dirty="0" err="1"/>
              <a:t>DownCycling</a:t>
            </a:r>
            <a:r>
              <a:rPr lang="he-IL" sz="3100" dirty="0"/>
              <a:t> ומוצרים נחותים= הנצחת דפוס הפעולה הקיים.</a:t>
            </a:r>
          </a:p>
          <a:p>
            <a:pPr algn="r" rtl="1"/>
            <a:r>
              <a:rPr lang="he-IL" sz="3100" dirty="0"/>
              <a:t>כיצד גורמים לביקוש לחומר ממוחזר שעלות ייצורו גבוהה יותר מהמקור.</a:t>
            </a:r>
          </a:p>
          <a:p>
            <a:pPr algn="r" rtl="1"/>
            <a:r>
              <a:rPr lang="he-IL" sz="3100" dirty="0"/>
              <a:t>כיצד פותרים אתגרים כגון : מגע עם מזון / מוצרים נחותים מהמקור. </a:t>
            </a:r>
          </a:p>
          <a:p>
            <a:pPr algn="r" rtl="1"/>
            <a:r>
              <a:rPr lang="he-IL" sz="3100" dirty="0"/>
              <a:t>"השבה </a:t>
            </a:r>
            <a:r>
              <a:rPr lang="he-IL" sz="3100" dirty="0" err="1"/>
              <a:t>אנרגתית</a:t>
            </a:r>
            <a:r>
              <a:rPr lang="he-IL" sz="3100" dirty="0"/>
              <a:t>" – גם פתרון זה עוסק בקצה הר הפסולת.</a:t>
            </a:r>
          </a:p>
          <a:p>
            <a:pPr algn="r" rtl="1"/>
            <a:r>
              <a:rPr lang="he-IL" sz="3100" dirty="0"/>
              <a:t>במקום אנרגיה ממקור אזיל, אפשר להרוויח אנרגיה ממקור מתחדש !</a:t>
            </a:r>
          </a:p>
          <a:p>
            <a:pPr algn="r" rtl="1"/>
            <a:r>
              <a:rPr lang="he-IL" sz="3100" dirty="0"/>
              <a:t>הגם </a:t>
            </a:r>
            <a:r>
              <a:rPr lang="he-IL" sz="3100" dirty="0" err="1"/>
              <a:t>שלמיחזור</a:t>
            </a:r>
            <a:r>
              <a:rPr lang="he-IL" sz="3100" dirty="0"/>
              <a:t> ולהשבה תמיד יהיה מקום, אל לנו להתלות בהם כ"</a:t>
            </a:r>
            <a:r>
              <a:rPr lang="he-IL" sz="4100" dirty="0"/>
              <a:t>ה</a:t>
            </a:r>
            <a:r>
              <a:rPr lang="he-IL" sz="3100" dirty="0"/>
              <a:t>פתרון לבעיית פסולת הפלסטיק"</a:t>
            </a:r>
          </a:p>
          <a:p>
            <a:pPr marL="0" indent="0" algn="r" rtl="1">
              <a:buNone/>
            </a:pPr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226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CFB8-6752-404B-BE42-766969EE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5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rtl="1"/>
            <a:br>
              <a:rPr lang="he-IL" dirty="0">
                <a:cs typeface="+mn-cs"/>
              </a:rPr>
            </a:br>
            <a:r>
              <a:rPr lang="he-IL" dirty="0">
                <a:cs typeface="+mn-cs"/>
              </a:rPr>
              <a:t>המערכת הצרכנית שהורגלנו אליה חייבת להשתנות</a:t>
            </a:r>
            <a:br>
              <a:rPr lang="he-IL" dirty="0">
                <a:cs typeface="+mn-cs"/>
              </a:rPr>
            </a:br>
            <a:endParaRPr lang="he-IL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8918-41C8-4341-BED2-CBE256DB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276476"/>
            <a:ext cx="10734675" cy="344805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r" rtl="1"/>
            <a:r>
              <a:rPr lang="he-IL" sz="3800" dirty="0"/>
              <a:t>הורגלנו לקחת מוצר, לצרוך ולזרוק, ללא תשומת לב לאפקט המצטבר השלילי - הנזק הסביבתי שלהם אינו מגולם.</a:t>
            </a:r>
          </a:p>
          <a:p>
            <a:pPr algn="r" rtl="1"/>
            <a:r>
              <a:rPr lang="he-IL" sz="3800" dirty="0"/>
              <a:t>ערך המוצר נמוך מספיק כדי שלצרכנים פשוט לא יהיה אכפת.</a:t>
            </a:r>
          </a:p>
          <a:p>
            <a:pPr algn="r" rtl="1"/>
            <a:r>
              <a:rPr lang="he-IL" sz="3800" dirty="0"/>
              <a:t>ערך המוצרים המעוות מעודד את הגברת הצריכה, דבר שלא ישתנה עקב הגברת </a:t>
            </a:r>
            <a:r>
              <a:rPr lang="he-IL" sz="3800" dirty="0" err="1"/>
              <a:t>המיחזור</a:t>
            </a:r>
            <a:r>
              <a:rPr lang="he-IL" sz="3800" dirty="0"/>
              <a:t>, בעיית הצריכה תיוותר בעיניה.</a:t>
            </a:r>
          </a:p>
          <a:p>
            <a:pPr algn="r" rtl="1"/>
            <a:r>
              <a:rPr lang="he-IL" sz="3800" dirty="0"/>
              <a:t>אז מה עושים ?!?</a:t>
            </a:r>
          </a:p>
          <a:p>
            <a:pPr marL="0" indent="0" algn="r" rtl="1">
              <a:buNone/>
            </a:pPr>
            <a:endParaRPr lang="he-IL" sz="1600" dirty="0"/>
          </a:p>
          <a:p>
            <a:pPr marL="0" indent="0" algn="r" rtl="1">
              <a:buNone/>
            </a:pP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05289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CFB8-6752-404B-BE42-766969EE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88582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rtl="1"/>
            <a:br>
              <a:rPr lang="he-IL" dirty="0">
                <a:cs typeface="+mn-cs"/>
              </a:rPr>
            </a:br>
            <a:r>
              <a:rPr lang="he-IL" dirty="0">
                <a:cs typeface="+mn-cs"/>
              </a:rPr>
              <a:t>המערכת הצרכנית שהורגלנו אליה חייבת להשתנות</a:t>
            </a:r>
            <a:br>
              <a:rPr lang="he-IL" dirty="0">
                <a:cs typeface="+mn-cs"/>
              </a:rPr>
            </a:br>
            <a:endParaRPr lang="he-IL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8918-41C8-4341-BED2-CBE256DB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1828165"/>
            <a:ext cx="10515600" cy="433451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endParaRPr lang="he-IL" dirty="0">
              <a:highlight>
                <a:srgbClr val="FFFF00"/>
              </a:highlight>
            </a:endParaRPr>
          </a:p>
          <a:p>
            <a:pPr marL="0" indent="0" algn="ctr" rtl="1">
              <a:buNone/>
            </a:pPr>
            <a:r>
              <a:rPr lang="he-IL" dirty="0">
                <a:highlight>
                  <a:srgbClr val="FFFF00"/>
                </a:highlight>
              </a:rPr>
              <a:t>צריך לומר בקול ובאופן ברור – פלסטיק חד פעמי הוא רע !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הפתרון למוצרים שהנזק הסביבתי שלהם אינו מגולם, יכול להגיע משלושה כיוונים:</a:t>
            </a:r>
          </a:p>
          <a:p>
            <a:pPr marL="0" indent="0" algn="r" rtl="1">
              <a:buNone/>
            </a:pPr>
            <a:endParaRPr lang="he-IL" dirty="0"/>
          </a:p>
          <a:p>
            <a:pPr marL="457200" indent="-457200" algn="r" rtl="1">
              <a:buAutoNum type="arabicParenR"/>
            </a:pPr>
            <a:r>
              <a:rPr lang="he-IL" dirty="0">
                <a:hlinkClick r:id="rId2"/>
              </a:rPr>
              <a:t>מכיוון המחוקק </a:t>
            </a:r>
            <a:r>
              <a:rPr lang="he-IL" dirty="0"/>
              <a:t>(ארצית או מוניציפאלית) – </a:t>
            </a:r>
            <a:r>
              <a:rPr lang="he-IL" dirty="0" err="1"/>
              <a:t>חרמות</a:t>
            </a:r>
            <a:r>
              <a:rPr lang="he-IL" dirty="0"/>
              <a:t> , איסורים, הגבלות ותמריצים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2) </a:t>
            </a:r>
            <a:r>
              <a:rPr lang="en-US" dirty="0"/>
              <a:t>Bottom Top</a:t>
            </a:r>
            <a:r>
              <a:rPr lang="he-IL" dirty="0"/>
              <a:t> – בכל העולם, החברה האזרחית מובילה לעיצוב דעת קהל חדשה ואמיצה ששוללת את תרבות הצריכה הקיימת ודורשת פתרונות חדשים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/>
              <a:t>3) מכיוון המערכת העסקית –יוזמות פרטיות – </a:t>
            </a:r>
            <a:r>
              <a:rPr lang="en-US" dirty="0"/>
              <a:t>LOOP , Plastic free ails </a:t>
            </a:r>
          </a:p>
          <a:p>
            <a:pPr marL="0" indent="0" algn="r" rtl="1">
              <a:buNone/>
            </a:pPr>
            <a:endParaRPr lang="he-IL" sz="1600" dirty="0"/>
          </a:p>
          <a:p>
            <a:pPr marL="0" indent="0" algn="r" rtl="1">
              <a:buNone/>
            </a:pP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82729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C757-B60A-46B1-B706-4026D036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87" y="323056"/>
            <a:ext cx="5381625" cy="75327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rtl="1"/>
            <a:r>
              <a:rPr lang="he-IL" dirty="0"/>
              <a:t>לסיכום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36F58-F15C-47B4-AEF8-129840C7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5" y="1730375"/>
            <a:ext cx="4819650" cy="241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4400" dirty="0"/>
              <a:t>הפחתה במקור </a:t>
            </a:r>
          </a:p>
          <a:p>
            <a:pPr marL="0" indent="0" algn="ctr" rtl="1">
              <a:buNone/>
            </a:pPr>
            <a:r>
              <a:rPr lang="he-IL" sz="4400" dirty="0"/>
              <a:t>הפחתה במקור </a:t>
            </a:r>
          </a:p>
          <a:p>
            <a:pPr marL="0" indent="0" algn="ctr" rtl="1">
              <a:buNone/>
            </a:pPr>
            <a:r>
              <a:rPr lang="he-IL" sz="4400" dirty="0"/>
              <a:t>הפחתה במקור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25161-63F1-4337-95BC-A2A291F181E5}"/>
              </a:ext>
            </a:extLst>
          </p:cNvPr>
          <p:cNvSpPr txBox="1"/>
          <p:nvPr/>
        </p:nvSpPr>
        <p:spPr>
          <a:xfrm>
            <a:off x="1066801" y="3362325"/>
            <a:ext cx="4477218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3800" dirty="0"/>
              <a:t>תודה</a:t>
            </a:r>
          </a:p>
        </p:txBody>
      </p:sp>
    </p:spTree>
    <p:extLst>
      <p:ext uri="{BB962C8B-B14F-4D97-AF65-F5344CB8AC3E}">
        <p14:creationId xmlns:p14="http://schemas.microsoft.com/office/powerpoint/2010/main" val="4916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483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מיחזור הוא לא הפתרון</vt:lpstr>
      <vt:lpstr>כרונולוגיה של מוצר ידוע מראש</vt:lpstr>
      <vt:lpstr> קידום מקורות מתחדשים לייצור מוצרים סביבתיים </vt:lpstr>
      <vt:lpstr>מהו מוצר חד-פעמי ?</vt:lpstr>
      <vt:lpstr> קידום נתיב למחזור ביולוגי של מוצרים </vt:lpstr>
      <vt:lpstr>מיחזור הוא לא הפתרון</vt:lpstr>
      <vt:lpstr> המערכת הצרכנית שהורגלנו אליה חייבת להשתנות </vt:lpstr>
      <vt:lpstr> המערכת הצרכנית שהורגלנו אליה חייבת להשתנות </vt:lpstr>
      <vt:lpstr>לסיכום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מחזור הוא לא הפתרון</dc:title>
  <dc:creator>Yariv Szpektor</dc:creator>
  <cp:lastModifiedBy>Dalia Tal</cp:lastModifiedBy>
  <cp:revision>27</cp:revision>
  <dcterms:created xsi:type="dcterms:W3CDTF">2019-02-24T13:10:01Z</dcterms:created>
  <dcterms:modified xsi:type="dcterms:W3CDTF">2019-03-13T22:24:52Z</dcterms:modified>
</cp:coreProperties>
</file>