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329" r:id="rId3"/>
    <p:sldId id="343" r:id="rId4"/>
    <p:sldId id="342" r:id="rId5"/>
    <p:sldId id="319" r:id="rId6"/>
    <p:sldId id="339" r:id="rId7"/>
    <p:sldId id="328" r:id="rId8"/>
    <p:sldId id="331" r:id="rId9"/>
    <p:sldId id="333" r:id="rId10"/>
    <p:sldId id="285" r:id="rId11"/>
    <p:sldId id="277" r:id="rId12"/>
    <p:sldId id="286" r:id="rId13"/>
    <p:sldId id="347" r:id="rId14"/>
    <p:sldId id="336" r:id="rId15"/>
    <p:sldId id="288" r:id="rId16"/>
    <p:sldId id="346" r:id="rId17"/>
    <p:sldId id="345" r:id="rId18"/>
    <p:sldId id="348" r:id="rId19"/>
    <p:sldId id="344" r:id="rId20"/>
    <p:sldId id="314"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4726" autoAdjust="0"/>
  </p:normalViewPr>
  <p:slideViewPr>
    <p:cSldViewPr>
      <p:cViewPr varScale="1">
        <p:scale>
          <a:sx n="95" d="100"/>
          <a:sy n="95" d="100"/>
        </p:scale>
        <p:origin x="-2010" y="-90"/>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14FAECE-15C6-4677-B893-61D3B3CA0F60}" type="datetimeFigureOut">
              <a:rPr lang="he-IL" smtClean="0"/>
              <a:pPr/>
              <a:t>ד'/ניסן/תשע"ח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A50534C-3EFF-4D5A-98A4-D16AB3A7353D}" type="slidenum">
              <a:rPr lang="he-IL" smtClean="0"/>
              <a:pPr/>
              <a:t>‹#›</a:t>
            </a:fld>
            <a:endParaRPr lang="he-IL"/>
          </a:p>
        </p:txBody>
      </p:sp>
    </p:spTree>
    <p:extLst>
      <p:ext uri="{BB962C8B-B14F-4D97-AF65-F5344CB8AC3E}">
        <p14:creationId xmlns:p14="http://schemas.microsoft.com/office/powerpoint/2010/main" val="38455000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A50534C-3EFF-4D5A-98A4-D16AB3A7353D}" type="slidenum">
              <a:rPr lang="he-IL" smtClean="0"/>
              <a:pPr/>
              <a:t>1</a:t>
            </a:fld>
            <a:endParaRPr lang="he-IL" dirty="0"/>
          </a:p>
        </p:txBody>
      </p:sp>
    </p:spTree>
    <p:extLst>
      <p:ext uri="{BB962C8B-B14F-4D97-AF65-F5344CB8AC3E}">
        <p14:creationId xmlns:p14="http://schemas.microsoft.com/office/powerpoint/2010/main" val="318482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82184" rtl="0" eaLnBrk="0" hangingPunct="0">
              <a:spcBef>
                <a:spcPct val="30000"/>
              </a:spcBef>
              <a:defRPr sz="1100">
                <a:solidFill>
                  <a:schemeClr val="tx1"/>
                </a:solidFill>
                <a:latin typeface="Arial" charset="0"/>
                <a:cs typeface="Arial" charset="0"/>
              </a:defRPr>
            </a:lvl1pPr>
            <a:lvl2pPr marL="685817" indent="-263776" algn="l" defTabSz="882184" rtl="0" eaLnBrk="0" hangingPunct="0">
              <a:spcBef>
                <a:spcPct val="30000"/>
              </a:spcBef>
              <a:defRPr sz="1100">
                <a:solidFill>
                  <a:schemeClr val="tx1"/>
                </a:solidFill>
                <a:latin typeface="Arial" charset="0"/>
                <a:cs typeface="Arial" charset="0"/>
              </a:defRPr>
            </a:lvl2pPr>
            <a:lvl3pPr marL="1055103" indent="-211021" algn="l" defTabSz="882184" rtl="0" eaLnBrk="0" hangingPunct="0">
              <a:spcBef>
                <a:spcPct val="30000"/>
              </a:spcBef>
              <a:defRPr sz="1100">
                <a:solidFill>
                  <a:schemeClr val="tx1"/>
                </a:solidFill>
                <a:latin typeface="Arial" charset="0"/>
                <a:cs typeface="Arial" charset="0"/>
              </a:defRPr>
            </a:lvl3pPr>
            <a:lvl4pPr marL="1477145" indent="-211021" algn="l" defTabSz="882184" rtl="0" eaLnBrk="0" hangingPunct="0">
              <a:spcBef>
                <a:spcPct val="30000"/>
              </a:spcBef>
              <a:defRPr sz="1100">
                <a:solidFill>
                  <a:schemeClr val="tx1"/>
                </a:solidFill>
                <a:latin typeface="Arial" charset="0"/>
                <a:cs typeface="Arial" charset="0"/>
              </a:defRPr>
            </a:lvl4pPr>
            <a:lvl5pPr marL="1899186" indent="-211021" algn="l" defTabSz="882184" rtl="0" eaLnBrk="0" hangingPunct="0">
              <a:spcBef>
                <a:spcPct val="30000"/>
              </a:spcBef>
              <a:defRPr sz="1100">
                <a:solidFill>
                  <a:schemeClr val="tx1"/>
                </a:solidFill>
                <a:latin typeface="Arial" charset="0"/>
                <a:cs typeface="Arial" charset="0"/>
              </a:defRPr>
            </a:lvl5pPr>
            <a:lvl6pPr marL="2321227" indent="-211021" algn="l" defTabSz="882184" rtl="0" eaLnBrk="0" fontAlgn="base" hangingPunct="0">
              <a:spcBef>
                <a:spcPct val="30000"/>
              </a:spcBef>
              <a:spcAft>
                <a:spcPct val="0"/>
              </a:spcAft>
              <a:defRPr sz="1100">
                <a:solidFill>
                  <a:schemeClr val="tx1"/>
                </a:solidFill>
                <a:latin typeface="Arial" charset="0"/>
                <a:cs typeface="Arial" charset="0"/>
              </a:defRPr>
            </a:lvl6pPr>
            <a:lvl7pPr marL="2743269" indent="-211021" algn="l" defTabSz="882184" rtl="0" eaLnBrk="0" fontAlgn="base" hangingPunct="0">
              <a:spcBef>
                <a:spcPct val="30000"/>
              </a:spcBef>
              <a:spcAft>
                <a:spcPct val="0"/>
              </a:spcAft>
              <a:defRPr sz="1100">
                <a:solidFill>
                  <a:schemeClr val="tx1"/>
                </a:solidFill>
                <a:latin typeface="Arial" charset="0"/>
                <a:cs typeface="Arial" charset="0"/>
              </a:defRPr>
            </a:lvl7pPr>
            <a:lvl8pPr marL="3165310" indent="-211021" algn="l" defTabSz="882184" rtl="0" eaLnBrk="0" fontAlgn="base" hangingPunct="0">
              <a:spcBef>
                <a:spcPct val="30000"/>
              </a:spcBef>
              <a:spcAft>
                <a:spcPct val="0"/>
              </a:spcAft>
              <a:defRPr sz="1100">
                <a:solidFill>
                  <a:schemeClr val="tx1"/>
                </a:solidFill>
                <a:latin typeface="Arial" charset="0"/>
                <a:cs typeface="Arial" charset="0"/>
              </a:defRPr>
            </a:lvl8pPr>
            <a:lvl9pPr marL="3587351" indent="-211021" algn="l" defTabSz="882184" rtl="0"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609A8238-FFA5-4257-9CCA-186B02BE0366}" type="slidenum">
              <a:rPr lang="he-IL" altLang="he-IL" sz="1200">
                <a:solidFill>
                  <a:srgbClr val="000000"/>
                </a:solidFill>
              </a:rPr>
              <a:pPr eaLnBrk="1" hangingPunct="1">
                <a:spcBef>
                  <a:spcPct val="0"/>
                </a:spcBef>
              </a:pPr>
              <a:t>2</a:t>
            </a:fld>
            <a:endParaRPr lang="en-US" altLang="he-IL" sz="1200">
              <a:solidFill>
                <a:srgbClr val="000000"/>
              </a:solidFill>
            </a:endParaRPr>
          </a:p>
        </p:txBody>
      </p:sp>
      <p:sp>
        <p:nvSpPr>
          <p:cNvPr id="197635" name="Rectangle 2"/>
          <p:cNvSpPr>
            <a:spLocks noGrp="1" noRot="1" noChangeAspect="1" noChangeArrowheads="1" noTextEdit="1"/>
          </p:cNvSpPr>
          <p:nvPr>
            <p:ph type="sldImg"/>
          </p:nvPr>
        </p:nvSpPr>
        <p:spPr>
          <a:xfrm>
            <a:off x="1144588" y="685800"/>
            <a:ext cx="4572000" cy="3429000"/>
          </a:xfrm>
          <a:ln/>
        </p:spPr>
      </p:sp>
      <p:sp>
        <p:nvSpPr>
          <p:cNvPr id="197636" name="Rectangle 3"/>
          <p:cNvSpPr>
            <a:spLocks noGrp="1" noChangeArrowheads="1"/>
          </p:cNvSpPr>
          <p:nvPr>
            <p:ph type="body" idx="1"/>
          </p:nvPr>
        </p:nvSpPr>
        <p:spPr>
          <a:xfrm>
            <a:off x="913991" y="4344357"/>
            <a:ext cx="5030018" cy="4113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he-IL" altLang="en-US" sz="1300">
                <a:latin typeface="Arial" charset="0"/>
                <a:cs typeface="Arial" charset="0"/>
              </a:rPr>
              <a:t>למרות חילוקי דעות בין הגופים השונים החליט המשרד לאיכות הסביבה להקים בסוף 1994 את רשות הנחל. בשל חילוקי הדיעות נקבע תחום הרשות מתל-קשיש באיזור יקנעם ועד שפך הנחל אל הים והוא אינו כולל את כל תחום אגן ההיקוות. תחום הרשות כולל גם את נחל הגדורה ושפך נחל הציפורי לקישון .</a:t>
            </a:r>
          </a:p>
          <a:p>
            <a:pPr algn="r" eaLnBrk="1" hangingPunct="1"/>
            <a:r>
              <a:rPr lang="he-IL" altLang="en-US" sz="1300">
                <a:latin typeface="Arial" charset="0"/>
                <a:cs typeface="Arial" charset="0"/>
              </a:rPr>
              <a:t>תחום הרשות משתרע רק על שליש מתחום מהלכו של הנחל.</a:t>
            </a:r>
            <a:endParaRPr lang="en-US" altLang="en-US" sz="1300">
              <a:latin typeface="Arial" charset="0"/>
              <a:cs typeface="Arial" charset="0"/>
            </a:endParaRPr>
          </a:p>
        </p:txBody>
      </p:sp>
    </p:spTree>
    <p:extLst>
      <p:ext uri="{BB962C8B-B14F-4D97-AF65-F5344CB8AC3E}">
        <p14:creationId xmlns:p14="http://schemas.microsoft.com/office/powerpoint/2010/main" val="262648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82184" rtl="0" eaLnBrk="0" hangingPunct="0">
              <a:spcBef>
                <a:spcPct val="30000"/>
              </a:spcBef>
              <a:defRPr sz="1100">
                <a:solidFill>
                  <a:schemeClr val="tx1"/>
                </a:solidFill>
                <a:latin typeface="Arial" charset="0"/>
                <a:cs typeface="Arial" charset="0"/>
              </a:defRPr>
            </a:lvl1pPr>
            <a:lvl2pPr marL="685817" indent="-263776" algn="l" defTabSz="882184" rtl="0" eaLnBrk="0" hangingPunct="0">
              <a:spcBef>
                <a:spcPct val="30000"/>
              </a:spcBef>
              <a:defRPr sz="1100">
                <a:solidFill>
                  <a:schemeClr val="tx1"/>
                </a:solidFill>
                <a:latin typeface="Arial" charset="0"/>
                <a:cs typeface="Arial" charset="0"/>
              </a:defRPr>
            </a:lvl2pPr>
            <a:lvl3pPr marL="1055103" indent="-211021" algn="l" defTabSz="882184" rtl="0" eaLnBrk="0" hangingPunct="0">
              <a:spcBef>
                <a:spcPct val="30000"/>
              </a:spcBef>
              <a:defRPr sz="1100">
                <a:solidFill>
                  <a:schemeClr val="tx1"/>
                </a:solidFill>
                <a:latin typeface="Arial" charset="0"/>
                <a:cs typeface="Arial" charset="0"/>
              </a:defRPr>
            </a:lvl3pPr>
            <a:lvl4pPr marL="1477145" indent="-211021" algn="l" defTabSz="882184" rtl="0" eaLnBrk="0" hangingPunct="0">
              <a:spcBef>
                <a:spcPct val="30000"/>
              </a:spcBef>
              <a:defRPr sz="1100">
                <a:solidFill>
                  <a:schemeClr val="tx1"/>
                </a:solidFill>
                <a:latin typeface="Arial" charset="0"/>
                <a:cs typeface="Arial" charset="0"/>
              </a:defRPr>
            </a:lvl4pPr>
            <a:lvl5pPr marL="1899186" indent="-211021" algn="l" defTabSz="882184" rtl="0" eaLnBrk="0" hangingPunct="0">
              <a:spcBef>
                <a:spcPct val="30000"/>
              </a:spcBef>
              <a:defRPr sz="1100">
                <a:solidFill>
                  <a:schemeClr val="tx1"/>
                </a:solidFill>
                <a:latin typeface="Arial" charset="0"/>
                <a:cs typeface="Arial" charset="0"/>
              </a:defRPr>
            </a:lvl5pPr>
            <a:lvl6pPr marL="2321227" indent="-211021" algn="l" defTabSz="882184" rtl="0" eaLnBrk="0" fontAlgn="base" hangingPunct="0">
              <a:spcBef>
                <a:spcPct val="30000"/>
              </a:spcBef>
              <a:spcAft>
                <a:spcPct val="0"/>
              </a:spcAft>
              <a:defRPr sz="1100">
                <a:solidFill>
                  <a:schemeClr val="tx1"/>
                </a:solidFill>
                <a:latin typeface="Arial" charset="0"/>
                <a:cs typeface="Arial" charset="0"/>
              </a:defRPr>
            </a:lvl6pPr>
            <a:lvl7pPr marL="2743269" indent="-211021" algn="l" defTabSz="882184" rtl="0" eaLnBrk="0" fontAlgn="base" hangingPunct="0">
              <a:spcBef>
                <a:spcPct val="30000"/>
              </a:spcBef>
              <a:spcAft>
                <a:spcPct val="0"/>
              </a:spcAft>
              <a:defRPr sz="1100">
                <a:solidFill>
                  <a:schemeClr val="tx1"/>
                </a:solidFill>
                <a:latin typeface="Arial" charset="0"/>
                <a:cs typeface="Arial" charset="0"/>
              </a:defRPr>
            </a:lvl7pPr>
            <a:lvl8pPr marL="3165310" indent="-211021" algn="l" defTabSz="882184" rtl="0" eaLnBrk="0" fontAlgn="base" hangingPunct="0">
              <a:spcBef>
                <a:spcPct val="30000"/>
              </a:spcBef>
              <a:spcAft>
                <a:spcPct val="0"/>
              </a:spcAft>
              <a:defRPr sz="1100">
                <a:solidFill>
                  <a:schemeClr val="tx1"/>
                </a:solidFill>
                <a:latin typeface="Arial" charset="0"/>
                <a:cs typeface="Arial" charset="0"/>
              </a:defRPr>
            </a:lvl8pPr>
            <a:lvl9pPr marL="3587351" indent="-211021" algn="l" defTabSz="882184" rtl="0"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495F4A7B-4F20-4E4C-A538-08B400F87732}" type="slidenum">
              <a:rPr lang="he-IL" altLang="he-IL" sz="1200">
                <a:solidFill>
                  <a:srgbClr val="000000"/>
                </a:solidFill>
              </a:rPr>
              <a:pPr eaLnBrk="1" hangingPunct="1">
                <a:spcBef>
                  <a:spcPct val="0"/>
                </a:spcBef>
              </a:pPr>
              <a:t>3</a:t>
            </a:fld>
            <a:endParaRPr lang="en-US" altLang="he-IL" sz="1200">
              <a:solidFill>
                <a:srgbClr val="000000"/>
              </a:solidFill>
            </a:endParaRPr>
          </a:p>
        </p:txBody>
      </p:sp>
      <p:sp>
        <p:nvSpPr>
          <p:cNvPr id="199683" name="Rectangle 2"/>
          <p:cNvSpPr>
            <a:spLocks noGrp="1" noRot="1" noChangeAspect="1" noChangeArrowheads="1" noTextEdit="1"/>
          </p:cNvSpPr>
          <p:nvPr>
            <p:ph type="sldImg"/>
          </p:nvPr>
        </p:nvSpPr>
        <p:spPr>
          <a:xfrm>
            <a:off x="1144588" y="685800"/>
            <a:ext cx="4572000" cy="3429000"/>
          </a:xfrm>
          <a:ln/>
        </p:spPr>
      </p:sp>
      <p:sp>
        <p:nvSpPr>
          <p:cNvPr id="199684" name="Rectangle 3"/>
          <p:cNvSpPr>
            <a:spLocks noGrp="1" noChangeArrowheads="1"/>
          </p:cNvSpPr>
          <p:nvPr>
            <p:ph type="body" idx="1"/>
          </p:nvPr>
        </p:nvSpPr>
        <p:spPr>
          <a:xfrm>
            <a:off x="913991" y="4344357"/>
            <a:ext cx="5030018" cy="4113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he-IL" altLang="he-IL" sz="1300" b="1">
                <a:latin typeface="Arial" charset="0"/>
                <a:cs typeface="Arial" charset="0"/>
              </a:rPr>
              <a:t>אגן ההיקוות של נחל הקישון משתרע על פני שטח של 1,100 קמ"ר.</a:t>
            </a:r>
          </a:p>
          <a:p>
            <a:pPr algn="r" eaLnBrk="1" hangingPunct="1"/>
            <a:endParaRPr lang="he-IL" altLang="he-IL" sz="1300" b="1">
              <a:latin typeface="Arial" charset="0"/>
              <a:cs typeface="Arial" charset="0"/>
            </a:endParaRPr>
          </a:p>
          <a:p>
            <a:pPr algn="r" eaLnBrk="1" hangingPunct="1"/>
            <a:r>
              <a:rPr lang="he-IL" altLang="he-IL" sz="1300">
                <a:latin typeface="Arial" charset="0"/>
                <a:cs typeface="Arial" charset="0"/>
              </a:rPr>
              <a:t>מקורותיו של הנחל בהרי השומרון באיזור העיר ג'נין. משם הוא זורם לאורך כ-70 ק"מ עד הגיעו אל הים התיכון במפרץ חיפה. בניגוד לנחלי החוף האחרים שכיוון זרימתם הכללי הוא ממזרח למערב, זורם נחל הקישון מדרום מזרח לצפון מערב – בגלל שבר יגור. בניגוד לחלק מנחלי החוף האחרים,  חלק קטן מהנחל נמצא בתחום הרש"פ ומרביתו בתחומי הקו הירוק. משום כך ובגלל תהליכי סינון טבעיים לא קיימת תופעה מהותית של זיהום הנחל מתחומי הרש"פ כפי שקורה בנחלים אחרים.</a:t>
            </a:r>
          </a:p>
          <a:p>
            <a:pPr algn="r" eaLnBrk="1" hangingPunct="1"/>
            <a:endParaRPr lang="he-IL" altLang="he-IL" sz="1300">
              <a:latin typeface="Arial" charset="0"/>
              <a:cs typeface="Arial" charset="0"/>
            </a:endParaRPr>
          </a:p>
          <a:p>
            <a:pPr algn="r" eaLnBrk="1" hangingPunct="1"/>
            <a:r>
              <a:rPr lang="he-IL" altLang="he-IL" sz="1300">
                <a:latin typeface="Arial" charset="0"/>
                <a:cs typeface="Arial" charset="0"/>
              </a:rPr>
              <a:t>הנחל נחלק לשלושה חלקים עיקריים: מעלה הנחל, מפער הקישון ומורד הנחל.</a:t>
            </a:r>
            <a:endParaRPr lang="en-US" altLang="he-IL" sz="1300">
              <a:latin typeface="Arial" charset="0"/>
              <a:cs typeface="Arial" charset="0"/>
            </a:endParaRPr>
          </a:p>
        </p:txBody>
      </p:sp>
    </p:spTree>
    <p:extLst>
      <p:ext uri="{BB962C8B-B14F-4D97-AF65-F5344CB8AC3E}">
        <p14:creationId xmlns:p14="http://schemas.microsoft.com/office/powerpoint/2010/main" val="14944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A50534C-3EFF-4D5A-98A4-D16AB3A7353D}" type="slidenum">
              <a:rPr lang="he-IL" smtClean="0"/>
              <a:pPr/>
              <a:t>10</a:t>
            </a:fld>
            <a:endParaRPr lang="he-IL"/>
          </a:p>
        </p:txBody>
      </p:sp>
    </p:spTree>
    <p:extLst>
      <p:ext uri="{BB962C8B-B14F-4D97-AF65-F5344CB8AC3E}">
        <p14:creationId xmlns:p14="http://schemas.microsoft.com/office/powerpoint/2010/main" val="224758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A50534C-3EFF-4D5A-98A4-D16AB3A7353D}" type="slidenum">
              <a:rPr lang="he-IL" smtClean="0"/>
              <a:pPr/>
              <a:t>12</a:t>
            </a:fld>
            <a:endParaRPr lang="he-IL"/>
          </a:p>
        </p:txBody>
      </p:sp>
    </p:spTree>
    <p:extLst>
      <p:ext uri="{BB962C8B-B14F-4D97-AF65-F5344CB8AC3E}">
        <p14:creationId xmlns:p14="http://schemas.microsoft.com/office/powerpoint/2010/main" val="138517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ניטור ביולוגי מתבצע פעמיים בשנה, באביב ובסתיו.</a:t>
            </a:r>
          </a:p>
          <a:p>
            <a:r>
              <a:rPr lang="he-IL" dirty="0" smtClean="0"/>
              <a:t>בכל תחנה מבצעים דיגום של המים יחד עם הסדימנט שבקרקעית, שעובר סינון ומוצאים בו את כל חסרי החוליות שנדגמו.</a:t>
            </a:r>
            <a:r>
              <a:rPr lang="he-IL" baseline="0" dirty="0" smtClean="0"/>
              <a:t> כל מה שנאסף עובר הגדרה עד רמת הסוג ולפעמים המין (אם אפשרי) והערכה כמותית. מתוך נתונים אלו, נבנה מדד </a:t>
            </a:r>
            <a:r>
              <a:rPr lang="he-IL" baseline="0" dirty="0" err="1" smtClean="0"/>
              <a:t>טקסונים</a:t>
            </a:r>
            <a:r>
              <a:rPr lang="he-IL" baseline="0" dirty="0" smtClean="0"/>
              <a:t> משוקלל שנקבע לפי סוגי המינים שנמצאו, למשל כאלו הרגישים יותר לעקות או כאלו שעמידים יותר, מינים פולשים וכו' ואת המדד המשוקלל ממירים על פי פרוטוקול קבוע למדד ערכיות אקולוגית.</a:t>
            </a:r>
            <a:endParaRPr lang="he-IL" dirty="0"/>
          </a:p>
        </p:txBody>
      </p:sp>
      <p:sp>
        <p:nvSpPr>
          <p:cNvPr id="4" name="Slide Number Placeholder 3"/>
          <p:cNvSpPr>
            <a:spLocks noGrp="1"/>
          </p:cNvSpPr>
          <p:nvPr>
            <p:ph type="sldNum" sz="quarter" idx="10"/>
          </p:nvPr>
        </p:nvSpPr>
        <p:spPr/>
        <p:txBody>
          <a:bodyPr/>
          <a:lstStyle/>
          <a:p>
            <a:fld id="{97FA590F-850E-45FF-9F81-F6AA53E64E66}" type="slidenum">
              <a:rPr lang="he-IL" smtClean="0"/>
              <a:pPr/>
              <a:t>16</a:t>
            </a:fld>
            <a:endParaRPr lang="he-IL"/>
          </a:p>
        </p:txBody>
      </p:sp>
    </p:spTree>
    <p:extLst>
      <p:ext uri="{BB962C8B-B14F-4D97-AF65-F5344CB8AC3E}">
        <p14:creationId xmlns:p14="http://schemas.microsoft.com/office/powerpoint/2010/main" val="107847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82184" rtl="0" eaLnBrk="0" hangingPunct="0">
              <a:spcBef>
                <a:spcPct val="30000"/>
              </a:spcBef>
              <a:defRPr sz="1100">
                <a:solidFill>
                  <a:schemeClr val="tx1"/>
                </a:solidFill>
                <a:latin typeface="Arial" charset="0"/>
                <a:cs typeface="Arial" charset="0"/>
              </a:defRPr>
            </a:lvl1pPr>
            <a:lvl2pPr marL="685817" indent="-263776" algn="l" defTabSz="882184" rtl="0" eaLnBrk="0" hangingPunct="0">
              <a:spcBef>
                <a:spcPct val="30000"/>
              </a:spcBef>
              <a:defRPr sz="1100">
                <a:solidFill>
                  <a:schemeClr val="tx1"/>
                </a:solidFill>
                <a:latin typeface="Arial" charset="0"/>
                <a:cs typeface="Arial" charset="0"/>
              </a:defRPr>
            </a:lvl2pPr>
            <a:lvl3pPr marL="1055103" indent="-211021" algn="l" defTabSz="882184" rtl="0" eaLnBrk="0" hangingPunct="0">
              <a:spcBef>
                <a:spcPct val="30000"/>
              </a:spcBef>
              <a:defRPr sz="1100">
                <a:solidFill>
                  <a:schemeClr val="tx1"/>
                </a:solidFill>
                <a:latin typeface="Arial" charset="0"/>
                <a:cs typeface="Arial" charset="0"/>
              </a:defRPr>
            </a:lvl3pPr>
            <a:lvl4pPr marL="1477145" indent="-211021" algn="l" defTabSz="882184" rtl="0" eaLnBrk="0" hangingPunct="0">
              <a:spcBef>
                <a:spcPct val="30000"/>
              </a:spcBef>
              <a:defRPr sz="1100">
                <a:solidFill>
                  <a:schemeClr val="tx1"/>
                </a:solidFill>
                <a:latin typeface="Arial" charset="0"/>
                <a:cs typeface="Arial" charset="0"/>
              </a:defRPr>
            </a:lvl4pPr>
            <a:lvl5pPr marL="1899186" indent="-211021" algn="l" defTabSz="882184" rtl="0" eaLnBrk="0" hangingPunct="0">
              <a:spcBef>
                <a:spcPct val="30000"/>
              </a:spcBef>
              <a:defRPr sz="1100">
                <a:solidFill>
                  <a:schemeClr val="tx1"/>
                </a:solidFill>
                <a:latin typeface="Arial" charset="0"/>
                <a:cs typeface="Arial" charset="0"/>
              </a:defRPr>
            </a:lvl5pPr>
            <a:lvl6pPr marL="2321227" indent="-211021" algn="l" defTabSz="882184" rtl="0" eaLnBrk="0" fontAlgn="base" hangingPunct="0">
              <a:spcBef>
                <a:spcPct val="30000"/>
              </a:spcBef>
              <a:spcAft>
                <a:spcPct val="0"/>
              </a:spcAft>
              <a:defRPr sz="1100">
                <a:solidFill>
                  <a:schemeClr val="tx1"/>
                </a:solidFill>
                <a:latin typeface="Arial" charset="0"/>
                <a:cs typeface="Arial" charset="0"/>
              </a:defRPr>
            </a:lvl6pPr>
            <a:lvl7pPr marL="2743269" indent="-211021" algn="l" defTabSz="882184" rtl="0" eaLnBrk="0" fontAlgn="base" hangingPunct="0">
              <a:spcBef>
                <a:spcPct val="30000"/>
              </a:spcBef>
              <a:spcAft>
                <a:spcPct val="0"/>
              </a:spcAft>
              <a:defRPr sz="1100">
                <a:solidFill>
                  <a:schemeClr val="tx1"/>
                </a:solidFill>
                <a:latin typeface="Arial" charset="0"/>
                <a:cs typeface="Arial" charset="0"/>
              </a:defRPr>
            </a:lvl7pPr>
            <a:lvl8pPr marL="3165310" indent="-211021" algn="l" defTabSz="882184" rtl="0" eaLnBrk="0" fontAlgn="base" hangingPunct="0">
              <a:spcBef>
                <a:spcPct val="30000"/>
              </a:spcBef>
              <a:spcAft>
                <a:spcPct val="0"/>
              </a:spcAft>
              <a:defRPr sz="1100">
                <a:solidFill>
                  <a:schemeClr val="tx1"/>
                </a:solidFill>
                <a:latin typeface="Arial" charset="0"/>
                <a:cs typeface="Arial" charset="0"/>
              </a:defRPr>
            </a:lvl8pPr>
            <a:lvl9pPr marL="3587351" indent="-211021" algn="l" defTabSz="882184" rtl="0"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609A8238-FFA5-4257-9CCA-186B02BE0366}" type="slidenum">
              <a:rPr lang="he-IL" altLang="he-IL" sz="1200">
                <a:solidFill>
                  <a:srgbClr val="000000"/>
                </a:solidFill>
              </a:rPr>
              <a:pPr eaLnBrk="1" hangingPunct="1">
                <a:spcBef>
                  <a:spcPct val="0"/>
                </a:spcBef>
              </a:pPr>
              <a:t>19</a:t>
            </a:fld>
            <a:endParaRPr lang="en-US" altLang="he-IL" sz="1200">
              <a:solidFill>
                <a:srgbClr val="000000"/>
              </a:solidFill>
            </a:endParaRPr>
          </a:p>
        </p:txBody>
      </p:sp>
      <p:sp>
        <p:nvSpPr>
          <p:cNvPr id="197635" name="Rectangle 2"/>
          <p:cNvSpPr>
            <a:spLocks noGrp="1" noRot="1" noChangeAspect="1" noChangeArrowheads="1" noTextEdit="1"/>
          </p:cNvSpPr>
          <p:nvPr>
            <p:ph type="sldImg"/>
          </p:nvPr>
        </p:nvSpPr>
        <p:spPr>
          <a:xfrm>
            <a:off x="1144588" y="685800"/>
            <a:ext cx="4572000" cy="3429000"/>
          </a:xfrm>
          <a:ln/>
        </p:spPr>
      </p:sp>
      <p:sp>
        <p:nvSpPr>
          <p:cNvPr id="197636" name="Rectangle 3"/>
          <p:cNvSpPr>
            <a:spLocks noGrp="1" noChangeArrowheads="1"/>
          </p:cNvSpPr>
          <p:nvPr>
            <p:ph type="body" idx="1"/>
          </p:nvPr>
        </p:nvSpPr>
        <p:spPr>
          <a:xfrm>
            <a:off x="913991" y="4344357"/>
            <a:ext cx="5030018" cy="4113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endParaRPr lang="en-US" altLang="en-US" sz="1300" dirty="0">
              <a:latin typeface="Arial" charset="0"/>
              <a:cs typeface="Arial" charset="0"/>
            </a:endParaRPr>
          </a:p>
        </p:txBody>
      </p:sp>
    </p:spTree>
    <p:extLst>
      <p:ext uri="{BB962C8B-B14F-4D97-AF65-F5344CB8AC3E}">
        <p14:creationId xmlns:p14="http://schemas.microsoft.com/office/powerpoint/2010/main" val="26073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76F20D04-6B3D-4F23-800B-A230D95F287A}" type="datetime8">
              <a:rPr lang="he-IL" smtClean="0"/>
              <a:pPr/>
              <a:t>20/מרץ/18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124767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F3C3EE3-80D5-4305-928A-4A2958BA77E7}" type="datetime8">
              <a:rPr lang="he-IL" smtClean="0"/>
              <a:pPr/>
              <a:t>20/מרץ/18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278020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F418DB7-81C2-4282-A2EB-5A8C2AADD824}" type="datetime8">
              <a:rPr lang="he-IL" smtClean="0"/>
              <a:pPr/>
              <a:t>20/מרץ/18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356703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453D3B3-BB04-4B03-94F3-7F8C555207B7}" type="datetime8">
              <a:rPr lang="he-IL" smtClean="0"/>
              <a:pPr/>
              <a:t>20/מרץ/18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247736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49DDDAE-241E-4780-83ED-A8AC8D2F6A15}" type="datetime8">
              <a:rPr lang="he-IL" smtClean="0"/>
              <a:pPr/>
              <a:t>20/מרץ/18</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312975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7B96582-780C-4579-BFBD-F8F31E3941D2}" type="datetime8">
              <a:rPr lang="he-IL" smtClean="0"/>
              <a:pPr/>
              <a:t>20/מרץ/18</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314994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F08FAF2-BD90-48F8-A1B6-F1858C035117}" type="datetime8">
              <a:rPr lang="he-IL" smtClean="0"/>
              <a:pPr/>
              <a:t>20/מרץ/18</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278046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B61ADD80-8615-42E6-B439-2CEDFE4FD663}" type="datetime8">
              <a:rPr lang="he-IL" smtClean="0"/>
              <a:pPr/>
              <a:t>20/מרץ/18</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22663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8F17A34-5640-4DF8-A34A-D984EBB1EAD6}" type="datetime8">
              <a:rPr lang="he-IL" smtClean="0"/>
              <a:pPr/>
              <a:t>20/מרץ/18</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403592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55609FE-A741-46E1-A87F-14906F9024A5}" type="datetime8">
              <a:rPr lang="he-IL" smtClean="0"/>
              <a:pPr/>
              <a:t>20/מרץ/18</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230632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C0BE2C0-33EE-4196-9131-66A504E643FA}" type="datetime8">
              <a:rPr lang="he-IL" smtClean="0"/>
              <a:pPr/>
              <a:t>20/מרץ/18</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4887BD0-6807-47D9-BA1C-13E1DB9092F4}" type="slidenum">
              <a:rPr lang="he-IL" smtClean="0"/>
              <a:pPr/>
              <a:t>‹#›</a:t>
            </a:fld>
            <a:endParaRPr lang="he-IL"/>
          </a:p>
        </p:txBody>
      </p:sp>
    </p:spTree>
    <p:extLst>
      <p:ext uri="{BB962C8B-B14F-4D97-AF65-F5344CB8AC3E}">
        <p14:creationId xmlns:p14="http://schemas.microsoft.com/office/powerpoint/2010/main" val="144293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D1804F-665F-4962-8C0A-C96AD2E3E0AE}" type="datetime8">
              <a:rPr lang="he-IL" smtClean="0"/>
              <a:pPr/>
              <a:t>20/מרץ/18</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887BD0-6807-47D9-BA1C-13E1DB9092F4}" type="slidenum">
              <a:rPr lang="he-IL" smtClean="0"/>
              <a:pPr/>
              <a:t>‹#›</a:t>
            </a:fld>
            <a:endParaRPr lang="he-IL"/>
          </a:p>
        </p:txBody>
      </p:sp>
    </p:spTree>
    <p:extLst>
      <p:ext uri="{BB962C8B-B14F-4D97-AF65-F5344CB8AC3E}">
        <p14:creationId xmlns:p14="http://schemas.microsoft.com/office/powerpoint/2010/main" val="38910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מציין מיקום תוכן 2"/>
          <p:cNvSpPr>
            <a:spLocks noGrp="1"/>
          </p:cNvSpPr>
          <p:nvPr>
            <p:ph idx="1"/>
          </p:nvPr>
        </p:nvSpPr>
        <p:spPr>
          <a:xfrm>
            <a:off x="963613" y="260350"/>
            <a:ext cx="7150100" cy="5761038"/>
          </a:xfrm>
        </p:spPr>
        <p:txBody>
          <a:bodyPr>
            <a:normAutofit/>
          </a:bodyPr>
          <a:lstStyle/>
          <a:p>
            <a:pPr algn="ctr">
              <a:buFontTx/>
              <a:buNone/>
              <a:defRPr/>
            </a:pPr>
            <a:endParaRPr lang="he-IL" sz="1200" dirty="0" smtClean="0"/>
          </a:p>
          <a:p>
            <a:pPr algn="ctr">
              <a:buFontTx/>
              <a:buNone/>
              <a:defRPr/>
            </a:pPr>
            <a:endParaRPr lang="he-IL" sz="100" dirty="0" smtClean="0"/>
          </a:p>
          <a:p>
            <a:pPr algn="ctr">
              <a:buFontTx/>
              <a:buNone/>
              <a:defRPr/>
            </a:pPr>
            <a:endParaRPr lang="he-IL" sz="300" dirty="0" smtClean="0"/>
          </a:p>
          <a:p>
            <a:pPr algn="ctr">
              <a:buFontTx/>
              <a:buNone/>
              <a:defRPr/>
            </a:pPr>
            <a:endParaRPr lang="he-IL" sz="300" dirty="0" smtClean="0"/>
          </a:p>
          <a:p>
            <a:pPr algn="ctr">
              <a:buFontTx/>
              <a:buNone/>
              <a:defRPr/>
            </a:pPr>
            <a:endParaRPr lang="he-IL" sz="300" dirty="0" smtClean="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a:p>
          <a:p>
            <a:pPr algn="ctr">
              <a:buFontTx/>
              <a:buNone/>
              <a:defRPr/>
            </a:pPr>
            <a:endParaRPr lang="he-IL" sz="300" dirty="0" smtClean="0"/>
          </a:p>
          <a:p>
            <a:pPr algn="ctr">
              <a:buFontTx/>
              <a:buNone/>
              <a:defRPr/>
            </a:pPr>
            <a:endParaRPr lang="he-IL" sz="300" dirty="0" smtClean="0"/>
          </a:p>
          <a:p>
            <a:pPr algn="ctr">
              <a:buFontTx/>
              <a:buNone/>
              <a:defRPr/>
            </a:pPr>
            <a:r>
              <a:rPr lang="he-IL" sz="4800" b="1" dirty="0" smtClean="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נחל קישון – </a:t>
            </a:r>
            <a:endParaRPr lang="he-IL" sz="4800" b="1" dirty="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buFontTx/>
              <a:buNone/>
              <a:defRPr/>
            </a:pPr>
            <a:r>
              <a:rPr lang="he-IL" sz="4800" b="1" dirty="0" smtClean="0">
                <a:solidFill>
                  <a:srgbClr val="00B05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הזרמה לנחל באמצעות היתרי הזרמה לים</a:t>
            </a:r>
            <a:endParaRPr lang="he-IL" sz="2800" b="1" dirty="0">
              <a:solidFill>
                <a:srgbClr val="0070C0"/>
              </a:solidFill>
              <a:latin typeface="David" panose="020E0502060401010101" pitchFamily="34" charset="-79"/>
              <a:cs typeface="David" panose="020E0502060401010101" pitchFamily="34" charset="-79"/>
            </a:endParaRPr>
          </a:p>
        </p:txBody>
      </p:sp>
      <p:pic>
        <p:nvPicPr>
          <p:cNvPr id="137219" name="תמונה 6" descr="לוגו רשות הקישון.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115888"/>
            <a:ext cx="23828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1</a:t>
            </a:fld>
            <a:endParaRPr lang="he-IL" dirty="0"/>
          </a:p>
        </p:txBody>
      </p:sp>
    </p:spTree>
    <p:extLst>
      <p:ext uri="{BB962C8B-B14F-4D97-AF65-F5344CB8AC3E}">
        <p14:creationId xmlns:p14="http://schemas.microsoft.com/office/powerpoint/2010/main" val="1148116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כותרת 1"/>
          <p:cNvSpPr>
            <a:spLocks noGrp="1"/>
          </p:cNvSpPr>
          <p:nvPr>
            <p:ph type="title"/>
          </p:nvPr>
        </p:nvSpPr>
        <p:spPr>
          <a:xfrm>
            <a:off x="1408783" y="332656"/>
            <a:ext cx="6877050" cy="720080"/>
          </a:xfrm>
        </p:spPr>
        <p:txBody>
          <a:bodyPr>
            <a:noAutofit/>
          </a:bodyPr>
          <a:lstStyle/>
          <a:p>
            <a:r>
              <a:rPr lang="he-IL" altLang="he-IL" sz="4000" b="1" dirty="0" smtClean="0">
                <a:solidFill>
                  <a:schemeClr val="accent1"/>
                </a:solidFill>
                <a:latin typeface="David" panose="020E0502060401010101" pitchFamily="34" charset="-79"/>
                <a:cs typeface="David" panose="020E0502060401010101" pitchFamily="34" charset="-79"/>
              </a:rPr>
              <a:t>השיפור באיכות מי הנחל</a:t>
            </a:r>
            <a:br>
              <a:rPr lang="he-IL" altLang="he-IL" sz="4000" b="1" dirty="0" smtClean="0">
                <a:solidFill>
                  <a:schemeClr val="accent1"/>
                </a:solidFill>
                <a:latin typeface="David" panose="020E0502060401010101" pitchFamily="34" charset="-79"/>
                <a:cs typeface="David" panose="020E0502060401010101" pitchFamily="34" charset="-79"/>
              </a:rPr>
            </a:br>
            <a:r>
              <a:rPr lang="he-IL" altLang="he-IL" sz="2000" b="1" dirty="0" smtClean="0">
                <a:latin typeface="David" panose="020E0502060401010101" pitchFamily="34" charset="-79"/>
                <a:cs typeface="David" panose="020E0502060401010101" pitchFamily="34" charset="-79"/>
              </a:rPr>
              <a:t>מדידות באזור גשר ההסתדרות חיפה</a:t>
            </a:r>
          </a:p>
        </p:txBody>
      </p:sp>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10</a:t>
            </a:fld>
            <a:endParaRPr lang="he-IL"/>
          </a:p>
        </p:txBody>
      </p:sp>
      <p:sp>
        <p:nvSpPr>
          <p:cNvPr id="7" name="TextBox 11"/>
          <p:cNvSpPr txBox="1">
            <a:spLocks noChangeArrowheads="1"/>
          </p:cNvSpPr>
          <p:nvPr/>
        </p:nvSpPr>
        <p:spPr bwMode="auto">
          <a:xfrm>
            <a:off x="1043608" y="5479340"/>
            <a:ext cx="74469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he-IL" altLang="he-IL" sz="1050" b="1" dirty="0" smtClean="0"/>
              <a:t>(*) יחידות: </a:t>
            </a:r>
            <a:r>
              <a:rPr lang="he-IL" altLang="he-IL" sz="1050" b="1" dirty="0" err="1" smtClean="0"/>
              <a:t>מג"ל</a:t>
            </a:r>
            <a:endParaRPr lang="he-IL" altLang="he-IL" sz="1050" b="1" dirty="0" smtClean="0"/>
          </a:p>
          <a:p>
            <a:pPr eaLnBrk="1" hangingPunct="1">
              <a:spcBef>
                <a:spcPct val="0"/>
              </a:spcBef>
              <a:buFontTx/>
              <a:buNone/>
            </a:pPr>
            <a:r>
              <a:rPr lang="he-IL" altLang="he-IL" sz="1050" b="1" dirty="0" smtClean="0"/>
              <a:t>(**) על </a:t>
            </a:r>
            <a:r>
              <a:rPr lang="he-IL" altLang="he-IL" sz="1050" b="1" dirty="0"/>
              <a:t>פי ממוצעי תוצאות ניטור עונתי בתחנת גשר ההסתדרות המייצגת את מורד </a:t>
            </a:r>
            <a:r>
              <a:rPr lang="he-IL" altLang="he-IL" sz="1050" b="1" dirty="0" smtClean="0"/>
              <a:t>הנחל</a:t>
            </a:r>
            <a:endParaRPr lang="he-IL" altLang="he-IL" sz="105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587"/>
          <a:stretch/>
        </p:blipFill>
        <p:spPr bwMode="auto">
          <a:xfrm>
            <a:off x="1018161" y="1096059"/>
            <a:ext cx="7658295" cy="442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2159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7463" y="260350"/>
            <a:ext cx="9144001" cy="503238"/>
          </a:xfrm>
        </p:spPr>
        <p:txBody>
          <a:bodyPr vert="horz" lIns="91440" tIns="45720" rIns="91440" bIns="45720" rtlCol="1" anchor="ctr">
            <a:normAutofit fontScale="90000"/>
          </a:bodyPr>
          <a:lstStyle/>
          <a:p>
            <a:r>
              <a:rPr lang="he-IL" altLang="he-IL" sz="4000" b="1" dirty="0">
                <a:solidFill>
                  <a:schemeClr val="accent1"/>
                </a:solidFill>
                <a:latin typeface="David" panose="020E0502060401010101" pitchFamily="34" charset="-79"/>
                <a:cs typeface="David" panose="020E0502060401010101" pitchFamily="34" charset="-79"/>
              </a:rPr>
              <a:t>שינויים קיצוניים בריכוז החמצן המומס במים</a:t>
            </a:r>
            <a:br>
              <a:rPr lang="he-IL" altLang="he-IL" sz="4000" b="1" dirty="0">
                <a:solidFill>
                  <a:schemeClr val="accent1"/>
                </a:solidFill>
                <a:latin typeface="David" panose="020E0502060401010101" pitchFamily="34" charset="-79"/>
                <a:cs typeface="David" panose="020E0502060401010101" pitchFamily="34" charset="-79"/>
              </a:rPr>
            </a:br>
            <a:r>
              <a:rPr lang="he-IL" altLang="he-IL" sz="4000" b="1" dirty="0">
                <a:solidFill>
                  <a:schemeClr val="accent1"/>
                </a:solidFill>
                <a:latin typeface="David" panose="020E0502060401010101" pitchFamily="34" charset="-79"/>
                <a:cs typeface="David" panose="020E0502060401010101" pitchFamily="34" charset="-79"/>
              </a:rPr>
              <a:t>(</a:t>
            </a:r>
            <a:r>
              <a:rPr lang="he-IL" altLang="he-IL" sz="4000" b="1" dirty="0" err="1">
                <a:solidFill>
                  <a:schemeClr val="accent1"/>
                </a:solidFill>
                <a:latin typeface="David" panose="020E0502060401010101" pitchFamily="34" charset="-79"/>
                <a:cs typeface="David" panose="020E0502060401010101" pitchFamily="34" charset="-79"/>
              </a:rPr>
              <a:t>אאוטריפיקציה</a:t>
            </a:r>
            <a:r>
              <a:rPr lang="he-IL" altLang="he-IL" sz="4000" b="1" dirty="0">
                <a:solidFill>
                  <a:schemeClr val="accent1"/>
                </a:solidFill>
                <a:latin typeface="David" panose="020E0502060401010101" pitchFamily="34" charset="-79"/>
                <a:cs typeface="David" panose="020E0502060401010101" pitchFamily="34" charset="-79"/>
              </a:rPr>
              <a:t>)</a:t>
            </a:r>
            <a:endParaRPr lang="en-US" altLang="he-IL" sz="4000" b="1" dirty="0">
              <a:solidFill>
                <a:schemeClr val="accent1"/>
              </a:solidFill>
              <a:latin typeface="David" panose="020E0502060401010101" pitchFamily="34" charset="-79"/>
              <a:cs typeface="David" panose="020E0502060401010101" pitchFamily="34" charset="-79"/>
            </a:endParaRPr>
          </a:p>
        </p:txBody>
      </p:sp>
      <p:pic>
        <p:nvPicPr>
          <p:cNvPr id="154627" name="Picture 5" descr="niturstat 01 sept 2006 m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871" y="1890415"/>
            <a:ext cx="62642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Oval 6"/>
          <p:cNvSpPr>
            <a:spLocks noChangeArrowheads="1"/>
          </p:cNvSpPr>
          <p:nvPr/>
        </p:nvSpPr>
        <p:spPr bwMode="auto">
          <a:xfrm>
            <a:off x="3074609" y="3789040"/>
            <a:ext cx="6002337" cy="1030287"/>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he-IL" altLang="he-IL" sz="660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712" y="4004220"/>
            <a:ext cx="1820659" cy="1405897"/>
          </a:xfrm>
          <a:prstGeom prst="rect">
            <a:avLst/>
          </a:prstGeom>
          <a:ln>
            <a:noFill/>
          </a:ln>
          <a:effectLst>
            <a:softEdge rad="112500"/>
          </a:effec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711" y="2506660"/>
            <a:ext cx="1820659" cy="1368152"/>
          </a:xfrm>
          <a:prstGeom prst="rect">
            <a:avLst/>
          </a:prstGeom>
          <a:ln>
            <a:noFill/>
          </a:ln>
          <a:effectLst>
            <a:softEdge rad="112500"/>
          </a:effectLst>
        </p:spPr>
      </p:pic>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11</a:t>
            </a:fld>
            <a:endParaRPr lang="he-IL"/>
          </a:p>
        </p:txBody>
      </p:sp>
      <p:sp>
        <p:nvSpPr>
          <p:cNvPr id="3" name="מלבן 2"/>
          <p:cNvSpPr/>
          <p:nvPr/>
        </p:nvSpPr>
        <p:spPr>
          <a:xfrm>
            <a:off x="323528" y="1124744"/>
            <a:ext cx="8521897" cy="954107"/>
          </a:xfrm>
          <a:prstGeom prst="rect">
            <a:avLst/>
          </a:prstGeom>
        </p:spPr>
        <p:txBody>
          <a:bodyPr wrap="square">
            <a:spAutoFit/>
          </a:bodyPr>
          <a:lstStyle/>
          <a:p>
            <a:pPr algn="just"/>
            <a:r>
              <a:rPr lang="he-IL" sz="2800" dirty="0">
                <a:latin typeface="David" panose="020E0502060401010101" pitchFamily="34" charset="-79"/>
                <a:cs typeface="David" panose="020E0502060401010101" pitchFamily="34" charset="-79"/>
              </a:rPr>
              <a:t>עיקר השפעת הזרמת </a:t>
            </a:r>
            <a:r>
              <a:rPr lang="he-IL" sz="2800" dirty="0" err="1">
                <a:latin typeface="David" panose="020E0502060401010101" pitchFamily="34" charset="-79"/>
                <a:cs typeface="David" panose="020E0502060401010101" pitchFamily="34" charset="-79"/>
              </a:rPr>
              <a:t>קולחי</a:t>
            </a:r>
            <a:r>
              <a:rPr lang="he-IL" sz="2800" dirty="0">
                <a:latin typeface="David" panose="020E0502060401010101" pitchFamily="34" charset="-79"/>
                <a:cs typeface="David" panose="020E0502060401010101" pitchFamily="34" charset="-79"/>
              </a:rPr>
              <a:t> המפעלים לנחל כיום הינה עומס חומרי הזנה (נוטריינטים), הגורם לפריחת אצות.</a:t>
            </a:r>
          </a:p>
        </p:txBody>
      </p:sp>
    </p:spTree>
    <p:extLst>
      <p:ext uri="{BB962C8B-B14F-4D97-AF65-F5344CB8AC3E}">
        <p14:creationId xmlns:p14="http://schemas.microsoft.com/office/powerpoint/2010/main" val="16052883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כותרת 9"/>
          <p:cNvSpPr>
            <a:spLocks noGrp="1"/>
          </p:cNvSpPr>
          <p:nvPr>
            <p:ph type="title"/>
          </p:nvPr>
        </p:nvSpPr>
        <p:spPr>
          <a:xfrm>
            <a:off x="249238" y="44624"/>
            <a:ext cx="8785225" cy="836612"/>
          </a:xfrm>
        </p:spPr>
        <p:txBody>
          <a:bodyPr vert="horz" lIns="91440" tIns="45720" rIns="91440" bIns="45720" rtlCol="1" anchor="ctr">
            <a:noAutofit/>
          </a:bodyPr>
          <a:lstStyle/>
          <a:p>
            <a:r>
              <a:rPr lang="he-IL" altLang="he-IL" sz="4000" b="1" dirty="0">
                <a:solidFill>
                  <a:schemeClr val="accent1"/>
                </a:solidFill>
                <a:latin typeface="David" panose="020E0502060401010101" pitchFamily="34" charset="-79"/>
                <a:cs typeface="David" panose="020E0502060401010101" pitchFamily="34" charset="-79"/>
              </a:rPr>
              <a:t/>
            </a:r>
            <a:br>
              <a:rPr lang="he-IL" altLang="he-IL" sz="4000" b="1" dirty="0">
                <a:solidFill>
                  <a:schemeClr val="accent1"/>
                </a:solidFill>
                <a:latin typeface="David" panose="020E0502060401010101" pitchFamily="34" charset="-79"/>
                <a:cs typeface="David" panose="020E0502060401010101" pitchFamily="34" charset="-79"/>
              </a:rPr>
            </a:br>
            <a:r>
              <a:rPr lang="he-IL" altLang="he-IL" sz="4000" b="1" dirty="0" smtClean="0">
                <a:solidFill>
                  <a:schemeClr val="accent1"/>
                </a:solidFill>
                <a:latin typeface="David" panose="020E0502060401010101" pitchFamily="34" charset="-79"/>
                <a:cs typeface="David" panose="020E0502060401010101" pitchFamily="34" charset="-79"/>
              </a:rPr>
              <a:t>עומס </a:t>
            </a:r>
            <a:r>
              <a:rPr lang="he-IL" altLang="he-IL" sz="4000" b="1" dirty="0">
                <a:solidFill>
                  <a:schemeClr val="accent1"/>
                </a:solidFill>
                <a:latin typeface="David" panose="020E0502060401010101" pitchFamily="34" charset="-79"/>
                <a:cs typeface="David" panose="020E0502060401010101" pitchFamily="34" charset="-79"/>
              </a:rPr>
              <a:t>מזהמים שמקורם </a:t>
            </a:r>
            <a:r>
              <a:rPr lang="he-IL" altLang="he-IL" sz="4000" b="1" dirty="0" err="1" smtClean="0">
                <a:solidFill>
                  <a:schemeClr val="accent1"/>
                </a:solidFill>
                <a:latin typeface="David" panose="020E0502060401010101" pitchFamily="34" charset="-79"/>
                <a:cs typeface="David" panose="020E0502060401010101" pitchFamily="34" charset="-79"/>
              </a:rPr>
              <a:t>בקולחי</a:t>
            </a:r>
            <a:r>
              <a:rPr lang="he-IL" altLang="he-IL" sz="4000" b="1" dirty="0" smtClean="0">
                <a:solidFill>
                  <a:schemeClr val="accent1"/>
                </a:solidFill>
                <a:latin typeface="David" panose="020E0502060401010101" pitchFamily="34" charset="-79"/>
                <a:cs typeface="David" panose="020E0502060401010101" pitchFamily="34" charset="-79"/>
              </a:rPr>
              <a:t> </a:t>
            </a:r>
            <a:r>
              <a:rPr lang="he-IL" altLang="he-IL" sz="4000" b="1" dirty="0">
                <a:solidFill>
                  <a:schemeClr val="accent1"/>
                </a:solidFill>
                <a:latin typeface="David" panose="020E0502060401010101" pitchFamily="34" charset="-79"/>
                <a:cs typeface="David" panose="020E0502060401010101" pitchFamily="34" charset="-79"/>
              </a:rPr>
              <a:t>מפעלי </a:t>
            </a:r>
            <a:r>
              <a:rPr lang="he-IL" altLang="he-IL" sz="4000" b="1" dirty="0" smtClean="0">
                <a:solidFill>
                  <a:schemeClr val="accent1"/>
                </a:solidFill>
                <a:latin typeface="David" panose="020E0502060401010101" pitchFamily="34" charset="-79"/>
                <a:cs typeface="David" panose="020E0502060401010101" pitchFamily="34" charset="-79"/>
              </a:rPr>
              <a:t>התעשייה</a:t>
            </a:r>
            <a:endParaRPr lang="he-IL" altLang="he-IL" sz="4000" b="1" dirty="0">
              <a:solidFill>
                <a:schemeClr val="accent1"/>
              </a:solidFill>
              <a:latin typeface="David" panose="020E0502060401010101" pitchFamily="34" charset="-79"/>
              <a:cs typeface="David" panose="020E0502060401010101" pitchFamily="34" charset="-79"/>
            </a:endParaRPr>
          </a:p>
        </p:txBody>
      </p:sp>
      <p:sp>
        <p:nvSpPr>
          <p:cNvPr id="153604" name="מלבן 1"/>
          <p:cNvSpPr>
            <a:spLocks noChangeArrowheads="1"/>
          </p:cNvSpPr>
          <p:nvPr/>
        </p:nvSpPr>
        <p:spPr bwMode="auto">
          <a:xfrm>
            <a:off x="1979712" y="1366862"/>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he-IL" altLang="he-IL" sz="1200" b="1" dirty="0">
                <a:latin typeface="David" panose="020E0502060401010101" pitchFamily="34" charset="-79"/>
                <a:cs typeface="David" panose="020E0502060401010101" pitchFamily="34" charset="-79"/>
              </a:rPr>
              <a:t>(עפ"י ממוצעים שנתיים מדיווחי המפעלים לרשות נחל הקישון)</a:t>
            </a:r>
            <a:endParaRPr lang="en-US" altLang="he-IL" sz="1200" dirty="0">
              <a:latin typeface="David" panose="020E0502060401010101" pitchFamily="34" charset="-79"/>
              <a:cs typeface="David" panose="020E0502060401010101" pitchFamily="34" charset="-79"/>
            </a:endParaRPr>
          </a:p>
        </p:txBody>
      </p:sp>
      <p:sp>
        <p:nvSpPr>
          <p:cNvPr id="153605" name="מלבן 2"/>
          <p:cNvSpPr>
            <a:spLocks noChangeArrowheads="1"/>
          </p:cNvSpPr>
          <p:nvPr/>
        </p:nvSpPr>
        <p:spPr bwMode="auto">
          <a:xfrm>
            <a:off x="1043609" y="5230361"/>
            <a:ext cx="698477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he-IL" altLang="he-IL" sz="1200" b="1" dirty="0">
                <a:latin typeface="David" panose="020E0502060401010101" pitchFamily="34" charset="-79"/>
                <a:cs typeface="David" panose="020E0502060401010101" pitchFamily="34" charset="-79"/>
              </a:rPr>
              <a:t>* </a:t>
            </a:r>
            <a:r>
              <a:rPr lang="he-IL" altLang="he-IL" sz="1200" b="1" dirty="0" smtClean="0">
                <a:latin typeface="David" panose="020E0502060401010101" pitchFamily="34" charset="-79"/>
                <a:cs typeface="David" panose="020E0502060401010101" pitchFamily="34" charset="-79"/>
              </a:rPr>
              <a:t>   </a:t>
            </a:r>
            <a:r>
              <a:rPr lang="he-IL" altLang="he-IL" sz="1400" b="1" dirty="0" smtClean="0">
                <a:latin typeface="David" panose="020E0502060401010101" pitchFamily="34" charset="-79"/>
                <a:cs typeface="David" panose="020E0502060401010101" pitchFamily="34" charset="-79"/>
              </a:rPr>
              <a:t>המפעלים </a:t>
            </a:r>
            <a:r>
              <a:rPr lang="he-IL" altLang="he-IL" sz="1400" b="1" dirty="0" err="1">
                <a:latin typeface="David" panose="020E0502060401010101" pitchFamily="34" charset="-79"/>
                <a:cs typeface="David" panose="020E0502060401010101" pitchFamily="34" charset="-79"/>
              </a:rPr>
              <a:t>בז"ן</a:t>
            </a:r>
            <a:r>
              <a:rPr lang="he-IL" altLang="he-IL" sz="1400" b="1" dirty="0">
                <a:latin typeface="David" panose="020E0502060401010101" pitchFamily="34" charset="-79"/>
                <a:cs typeface="David" panose="020E0502060401010101" pitchFamily="34" charset="-79"/>
              </a:rPr>
              <a:t>, </a:t>
            </a:r>
            <a:r>
              <a:rPr lang="he-IL" altLang="he-IL" sz="1400" b="1" dirty="0" err="1">
                <a:latin typeface="David" panose="020E0502060401010101" pitchFamily="34" charset="-79"/>
                <a:cs typeface="David" panose="020E0502060401010101" pitchFamily="34" charset="-79"/>
              </a:rPr>
              <a:t>כאו"ל</a:t>
            </a:r>
            <a:r>
              <a:rPr lang="he-IL" altLang="he-IL" sz="1400" b="1" dirty="0">
                <a:latin typeface="David" panose="020E0502060401010101" pitchFamily="34" charset="-79"/>
                <a:cs typeface="David" panose="020E0502060401010101" pitchFamily="34" charset="-79"/>
              </a:rPr>
              <a:t> ודשנים העבירו חלק </a:t>
            </a:r>
            <a:r>
              <a:rPr lang="he-IL" altLang="he-IL" sz="1400" b="1" dirty="0" err="1">
                <a:latin typeface="David" panose="020E0502060401010101" pitchFamily="34" charset="-79"/>
                <a:cs typeface="David" panose="020E0502060401010101" pitchFamily="34" charset="-79"/>
              </a:rPr>
              <a:t>מקולחיהם</a:t>
            </a:r>
            <a:r>
              <a:rPr lang="he-IL" altLang="he-IL" sz="1400" b="1" dirty="0">
                <a:latin typeface="David" panose="020E0502060401010101" pitchFamily="34" charset="-79"/>
                <a:cs typeface="David" panose="020E0502060401010101" pitchFamily="34" charset="-79"/>
              </a:rPr>
              <a:t> למפעל משאבים מתחדשים בשנים 2012-2013. </a:t>
            </a:r>
            <a:endParaRPr lang="en-US" altLang="he-IL" sz="1400" b="1" dirty="0">
              <a:latin typeface="David" panose="020E0502060401010101" pitchFamily="34" charset="-79"/>
              <a:cs typeface="David" panose="020E0502060401010101" pitchFamily="34" charset="-79"/>
            </a:endParaRPr>
          </a:p>
          <a:p>
            <a:pPr eaLnBrk="1" hangingPunct="1">
              <a:spcBef>
                <a:spcPct val="0"/>
              </a:spcBef>
              <a:buFontTx/>
              <a:buNone/>
            </a:pPr>
            <a:r>
              <a:rPr lang="he-IL" altLang="he-IL" sz="1400" b="1" dirty="0">
                <a:latin typeface="David" panose="020E0502060401010101" pitchFamily="34" charset="-79"/>
                <a:cs typeface="David" panose="020E0502060401010101" pitchFamily="34" charset="-79"/>
              </a:rPr>
              <a:t>**  </a:t>
            </a:r>
            <a:r>
              <a:rPr lang="he-IL" altLang="he-IL" sz="1400" b="1" dirty="0" smtClean="0">
                <a:latin typeface="David" panose="020E0502060401010101" pitchFamily="34" charset="-79"/>
                <a:cs typeface="David" panose="020E0502060401010101" pitchFamily="34" charset="-79"/>
              </a:rPr>
              <a:t> במפעל </a:t>
            </a:r>
            <a:r>
              <a:rPr lang="he-IL" altLang="he-IL" sz="1400" b="1" dirty="0">
                <a:latin typeface="David" panose="020E0502060401010101" pitchFamily="34" charset="-79"/>
                <a:cs typeface="David" panose="020E0502060401010101" pitchFamily="34" charset="-79"/>
              </a:rPr>
              <a:t>חיפה כימיקלים הופסק הייצור בשנת 2011 למספר חודשים</a:t>
            </a:r>
            <a:r>
              <a:rPr lang="he-IL" altLang="he-IL" sz="1400" b="1" dirty="0" smtClean="0">
                <a:latin typeface="David" panose="020E0502060401010101" pitchFamily="34" charset="-79"/>
                <a:cs typeface="David" panose="020E0502060401010101" pitchFamily="34" charset="-79"/>
              </a:rPr>
              <a:t>.</a:t>
            </a:r>
          </a:p>
          <a:p>
            <a:pPr eaLnBrk="1" hangingPunct="1">
              <a:spcBef>
                <a:spcPct val="0"/>
              </a:spcBef>
              <a:buFontTx/>
              <a:buNone/>
            </a:pPr>
            <a:r>
              <a:rPr lang="he-IL" altLang="he-IL" sz="1400" b="1" dirty="0" smtClean="0">
                <a:latin typeface="David" panose="020E0502060401010101" pitchFamily="34" charset="-79"/>
                <a:cs typeface="David" panose="020E0502060401010101" pitchFamily="34" charset="-79"/>
              </a:rPr>
              <a:t>*** מפעל </a:t>
            </a:r>
            <a:r>
              <a:rPr lang="he-IL" altLang="he-IL" sz="1400" b="1" dirty="0" err="1" smtClean="0">
                <a:latin typeface="David" panose="020E0502060401010101" pitchFamily="34" charset="-79"/>
                <a:cs typeface="David" panose="020E0502060401010101" pitchFamily="34" charset="-79"/>
              </a:rPr>
              <a:t>בז"ן</a:t>
            </a:r>
            <a:r>
              <a:rPr lang="he-IL" altLang="he-IL" sz="1400" b="1" dirty="0" smtClean="0">
                <a:latin typeface="David" panose="020E0502060401010101" pitchFamily="34" charset="-79"/>
                <a:cs typeface="David" panose="020E0502060401010101" pitchFamily="34" charset="-79"/>
              </a:rPr>
              <a:t> העביר חלק </a:t>
            </a:r>
            <a:r>
              <a:rPr lang="he-IL" altLang="he-IL" sz="1400" b="1" dirty="0" err="1" smtClean="0">
                <a:latin typeface="David" panose="020E0502060401010101" pitchFamily="34" charset="-79"/>
                <a:cs typeface="David" panose="020E0502060401010101" pitchFamily="34" charset="-79"/>
              </a:rPr>
              <a:t>מקולחיו</a:t>
            </a:r>
            <a:r>
              <a:rPr lang="he-IL" altLang="he-IL" sz="1400" b="1" dirty="0" smtClean="0">
                <a:latin typeface="David" panose="020E0502060401010101" pitchFamily="34" charset="-79"/>
                <a:cs typeface="David" panose="020E0502060401010101" pitchFamily="34" charset="-79"/>
              </a:rPr>
              <a:t> לפרויקט הטיפול בקרקעית הקישון בשנים 2014-2016.</a:t>
            </a:r>
          </a:p>
          <a:p>
            <a:pPr eaLnBrk="1" hangingPunct="1">
              <a:spcBef>
                <a:spcPct val="0"/>
              </a:spcBef>
              <a:buFontTx/>
              <a:buNone/>
            </a:pPr>
            <a:endParaRPr lang="en-US" altLang="he-IL" sz="1100" b="1" dirty="0">
              <a:latin typeface="David" panose="020E0502060401010101" pitchFamily="34" charset="-79"/>
              <a:cs typeface="David" panose="020E0502060401010101" pitchFamily="34" charset="-79"/>
            </a:endParaRPr>
          </a:p>
        </p:txBody>
      </p:sp>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12</a:t>
            </a:fld>
            <a:endParaRPr lang="he-IL"/>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950"/>
          <a:stretch/>
        </p:blipFill>
        <p:spPr bwMode="auto">
          <a:xfrm>
            <a:off x="408243" y="1700808"/>
            <a:ext cx="8556245" cy="34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8088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C4887BD0-6807-47D9-BA1C-13E1DB9092F4}" type="slidenum">
              <a:rPr lang="he-IL" smtClean="0"/>
              <a:pPr/>
              <a:t>13</a:t>
            </a:fld>
            <a:endParaRPr lang="he-IL"/>
          </a:p>
        </p:txBody>
      </p:sp>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181213" y="548680"/>
            <a:ext cx="4263499" cy="2622664"/>
          </a:xfrm>
          <a:prstGeom prst="rect">
            <a:avLst/>
          </a:prstGeom>
          <a:noFill/>
          <a:ln>
            <a:noFill/>
          </a:ln>
        </p:spPr>
      </p:pic>
      <p:pic>
        <p:nvPicPr>
          <p:cNvPr id="5" name="תמונה 4"/>
          <p:cNvPicPr/>
          <p:nvPr/>
        </p:nvPicPr>
        <p:blipFill>
          <a:blip r:embed="rId3">
            <a:extLst>
              <a:ext uri="{28A0092B-C50C-407E-A947-70E740481C1C}">
                <a14:useLocalDpi xmlns:a14="http://schemas.microsoft.com/office/drawing/2010/main" val="0"/>
              </a:ext>
            </a:extLst>
          </a:blip>
          <a:srcRect/>
          <a:stretch>
            <a:fillRect/>
          </a:stretch>
        </p:blipFill>
        <p:spPr bwMode="auto">
          <a:xfrm>
            <a:off x="181213" y="3200631"/>
            <a:ext cx="4262400" cy="2628000"/>
          </a:xfrm>
          <a:prstGeom prst="rect">
            <a:avLst/>
          </a:prstGeom>
          <a:noFill/>
          <a:ln>
            <a:noFill/>
          </a:ln>
        </p:spPr>
      </p:pic>
      <p:pic>
        <p:nvPicPr>
          <p:cNvPr id="6" name="תמונה 5"/>
          <p:cNvPicPr/>
          <p:nvPr/>
        </p:nvPicPr>
        <p:blipFill>
          <a:blip r:embed="rId4">
            <a:extLst>
              <a:ext uri="{28A0092B-C50C-407E-A947-70E740481C1C}">
                <a14:useLocalDpi xmlns:a14="http://schemas.microsoft.com/office/drawing/2010/main" val="0"/>
              </a:ext>
            </a:extLst>
          </a:blip>
          <a:srcRect/>
          <a:stretch>
            <a:fillRect/>
          </a:stretch>
        </p:blipFill>
        <p:spPr bwMode="auto">
          <a:xfrm>
            <a:off x="4486064" y="1857344"/>
            <a:ext cx="4262400" cy="2628000"/>
          </a:xfrm>
          <a:prstGeom prst="rect">
            <a:avLst/>
          </a:prstGeom>
          <a:noFill/>
          <a:ln>
            <a:noFill/>
          </a:ln>
        </p:spPr>
      </p:pic>
    </p:spTree>
    <p:extLst>
      <p:ext uri="{BB962C8B-B14F-4D97-AF65-F5344CB8AC3E}">
        <p14:creationId xmlns:p14="http://schemas.microsoft.com/office/powerpoint/2010/main" val="55449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5138" y="389492"/>
            <a:ext cx="8229600" cy="807260"/>
          </a:xfrm>
        </p:spPr>
        <p:txBody>
          <a:bodyPr vert="horz" lIns="91440" tIns="45720" rIns="91440" bIns="45720" rtlCol="1" anchor="ctr">
            <a:normAutofit/>
          </a:bodyPr>
          <a:lstStyle/>
          <a:p>
            <a:r>
              <a:rPr lang="he-IL" altLang="he-IL" sz="4000" b="1" dirty="0" smtClean="0">
                <a:solidFill>
                  <a:schemeClr val="accent1"/>
                </a:solidFill>
                <a:latin typeface="David" panose="020E0502060401010101" pitchFamily="34" charset="-79"/>
                <a:cs typeface="David" panose="020E0502060401010101" pitchFamily="34" charset="-79"/>
              </a:rPr>
              <a:t>הרבדת מזהמים בקרקעית הנחל</a:t>
            </a:r>
            <a:endParaRPr lang="en-US" altLang="he-IL" sz="4000" b="1" dirty="0">
              <a:solidFill>
                <a:schemeClr val="accent1"/>
              </a:solidFill>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C4887BD0-6807-47D9-BA1C-13E1DB9092F4}" type="slidenum">
              <a:rPr lang="he-IL" smtClean="0"/>
              <a:pPr/>
              <a:t>14</a:t>
            </a:fld>
            <a:endParaRPr lang="he-IL"/>
          </a:p>
        </p:txBody>
      </p:sp>
      <p:sp>
        <p:nvSpPr>
          <p:cNvPr id="9" name="TextBox 8"/>
          <p:cNvSpPr txBox="1"/>
          <p:nvPr/>
        </p:nvSpPr>
        <p:spPr>
          <a:xfrm>
            <a:off x="611560" y="1159696"/>
            <a:ext cx="8280920" cy="4573560"/>
          </a:xfrm>
          <a:prstGeom prst="rect">
            <a:avLst/>
          </a:prstGeom>
        </p:spPr>
        <p:txBody>
          <a:bodyPr vert="horz" lIns="91440" tIns="45720" rIns="91440" bIns="45720" rtlCol="1">
            <a:noAutofit/>
          </a:bodyPr>
          <a:lstStyle>
            <a:lvl1pPr marL="342900" indent="-342900" algn="just">
              <a:spcBef>
                <a:spcPct val="20000"/>
              </a:spcBef>
              <a:buFont typeface="Arial" panose="020B0604020202020204" pitchFamily="34" charset="0"/>
              <a:buChar char="•"/>
              <a:defRPr sz="2800" b="1">
                <a:latin typeface="David" panose="020E0502060401010101" pitchFamily="34" charset="-79"/>
                <a:cs typeface="David" panose="020E0502060401010101" pitchFamily="34" charset="-79"/>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he-IL" b="0" dirty="0" smtClean="0"/>
              <a:t>הזרמה </a:t>
            </a:r>
            <a:r>
              <a:rPr lang="he-IL" b="0" dirty="0"/>
              <a:t>ארוכת שנים של שפכי תעשייה ושפכים סניטריים ישירות לקישון, </a:t>
            </a:r>
            <a:r>
              <a:rPr lang="he-IL" b="0" dirty="0" smtClean="0"/>
              <a:t>הביאה לזיהום כבד במורד הנחל.</a:t>
            </a:r>
          </a:p>
          <a:p>
            <a:r>
              <a:rPr lang="he-IL" b="0" dirty="0" smtClean="0"/>
              <a:t>כתוצאה </a:t>
            </a:r>
            <a:r>
              <a:rPr lang="he-IL" b="0" dirty="0"/>
              <a:t>מכך, הצטברו </a:t>
            </a:r>
            <a:r>
              <a:rPr lang="he-IL" b="0" dirty="0" smtClean="0"/>
              <a:t>בקרקעית </a:t>
            </a:r>
            <a:r>
              <a:rPr lang="he-IL" b="0" dirty="0"/>
              <a:t>חומרים רעילים מקבוצות כימיות שונות, כגון: חומרים אורגניים נדיפים וחצי נדיפים, תוצרי נפטא, </a:t>
            </a:r>
            <a:r>
              <a:rPr lang="he-IL" b="0" dirty="0" err="1"/>
              <a:t>אספלטנים</a:t>
            </a:r>
            <a:r>
              <a:rPr lang="he-IL" b="0" dirty="0"/>
              <a:t> ומתכות כבדות. </a:t>
            </a:r>
            <a:endParaRPr lang="he-IL" b="0" dirty="0" smtClean="0"/>
          </a:p>
          <a:p>
            <a:r>
              <a:rPr lang="he-IL" b="0" dirty="0" smtClean="0"/>
              <a:t>זיהום </a:t>
            </a:r>
            <a:r>
              <a:rPr lang="he-IL" b="0" dirty="0"/>
              <a:t>קרקעית הנחל פגע ופוגם בשיקום המערכת האקולוגית ומונע מהציבור פעילות של פנאי, נופש ושייט באפיק הנחל ובסביבתו הקרובה. </a:t>
            </a:r>
            <a:endParaRPr lang="en-US" b="0" dirty="0"/>
          </a:p>
          <a:p>
            <a:endParaRPr lang="he-IL" b="0" dirty="0"/>
          </a:p>
        </p:txBody>
      </p:sp>
    </p:spTree>
    <p:extLst>
      <p:ext uri="{BB962C8B-B14F-4D97-AF65-F5344CB8AC3E}">
        <p14:creationId xmlns:p14="http://schemas.microsoft.com/office/powerpoint/2010/main" val="405367315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5138" y="29452"/>
            <a:ext cx="8229600" cy="807260"/>
          </a:xfrm>
        </p:spPr>
        <p:txBody>
          <a:bodyPr vert="horz" lIns="91440" tIns="45720" rIns="91440" bIns="45720" rtlCol="1" anchor="ctr">
            <a:normAutofit/>
          </a:bodyPr>
          <a:lstStyle/>
          <a:p>
            <a:r>
              <a:rPr lang="he-IL" altLang="he-IL" sz="4000" b="1" dirty="0">
                <a:solidFill>
                  <a:schemeClr val="accent1"/>
                </a:solidFill>
                <a:latin typeface="David" panose="020E0502060401010101" pitchFamily="34" charset="-79"/>
                <a:cs typeface="David" panose="020E0502060401010101" pitchFamily="34" charset="-79"/>
              </a:rPr>
              <a:t>פרויקט ניקוי קרקעית הקישון</a:t>
            </a:r>
            <a:endParaRPr lang="en-US" altLang="he-IL" sz="4000" b="1" dirty="0">
              <a:solidFill>
                <a:schemeClr val="accent1"/>
              </a:solidFill>
              <a:latin typeface="David" panose="020E0502060401010101" pitchFamily="34" charset="-79"/>
              <a:cs typeface="David" panose="020E0502060401010101" pitchFamily="34" charset="-79"/>
            </a:endParaRPr>
          </a:p>
        </p:txBody>
      </p:sp>
      <p:pic>
        <p:nvPicPr>
          <p:cNvPr id="19459" name="Picture 6" descr="P1050749_a"/>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091438" y="715996"/>
            <a:ext cx="278756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pic>
        <p:nvPicPr>
          <p:cNvPr id="19461" name="Picture 8" descr="P1050629"/>
          <p:cNvPicPr>
            <a:picLocks noGrp="1" noChangeAspect="1" noChangeArrowheads="1"/>
          </p:cNvPicPr>
          <p:nvPr>
            <p:ph idx="4294967295"/>
          </p:nvPr>
        </p:nvPicPr>
        <p:blipFill>
          <a:blip r:embed="rId3" cstate="screen">
            <a:extLst>
              <a:ext uri="{28A0092B-C50C-407E-A947-70E740481C1C}">
                <a14:useLocalDpi xmlns:a14="http://schemas.microsoft.com/office/drawing/2010/main" val="0"/>
              </a:ext>
            </a:extLst>
          </a:blip>
          <a:srcRect/>
          <a:stretch>
            <a:fillRect/>
          </a:stretch>
        </p:blipFill>
        <p:spPr>
          <a:xfrm>
            <a:off x="6091438" y="2804228"/>
            <a:ext cx="2790147" cy="1872655"/>
          </a:xfrm>
        </p:spPr>
      </p:pic>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716699"/>
            <a:ext cx="5040560" cy="3360373"/>
          </a:xfrm>
          <a:prstGeom prst="rect">
            <a:avLst/>
          </a:prstGeom>
        </p:spPr>
      </p:pic>
      <p:pic>
        <p:nvPicPr>
          <p:cNvPr id="1026" name="Picture 2" descr="C:\Users\sharon.KISHON\AppData\Local\Microsoft\Windows\Temporary Internet Files\Content.Outlook\WY1B9XHN\154.JP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l="17521" r="2688" b="17141"/>
          <a:stretch/>
        </p:blipFill>
        <p:spPr bwMode="auto">
          <a:xfrm>
            <a:off x="242986" y="2804228"/>
            <a:ext cx="2240782" cy="15512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3528" y="816967"/>
            <a:ext cx="2160240" cy="307777"/>
          </a:xfrm>
          <a:prstGeom prst="rect">
            <a:avLst/>
          </a:prstGeom>
          <a:solidFill>
            <a:schemeClr val="bg1"/>
          </a:solidFill>
        </p:spPr>
        <p:txBody>
          <a:bodyPr wrap="square" rtlCol="1">
            <a:spAutoFit/>
          </a:bodyPr>
          <a:lstStyle/>
          <a:p>
            <a:pPr algn="ctr"/>
            <a:r>
              <a:rPr lang="he-IL" sz="1400" b="1" dirty="0" smtClean="0">
                <a:latin typeface="David" panose="020E0502060401010101" pitchFamily="34" charset="-79"/>
                <a:cs typeface="David" panose="020E0502060401010101" pitchFamily="34" charset="-79"/>
              </a:rPr>
              <a:t>(צילום: גריפין צילום אווירי)</a:t>
            </a:r>
            <a:endParaRPr lang="he-IL" sz="1400" b="1" dirty="0">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C4887BD0-6807-47D9-BA1C-13E1DB9092F4}" type="slidenum">
              <a:rPr lang="he-IL" smtClean="0"/>
              <a:pPr/>
              <a:t>15</a:t>
            </a:fld>
            <a:endParaRPr lang="he-IL"/>
          </a:p>
        </p:txBody>
      </p:sp>
    </p:spTree>
    <p:extLst>
      <p:ext uri="{BB962C8B-B14F-4D97-AF65-F5344CB8AC3E}">
        <p14:creationId xmlns:p14="http://schemas.microsoft.com/office/powerpoint/2010/main" val="159551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p:nvPr>
        </p:nvSpPr>
        <p:spPr>
          <a:xfrm>
            <a:off x="611560" y="188640"/>
            <a:ext cx="8229600" cy="936104"/>
          </a:xfrm>
        </p:spPr>
        <p:txBody>
          <a:bodyPr vert="horz" lIns="91440" tIns="45720" rIns="91440" bIns="45720" rtlCol="1" anchor="ctr">
            <a:normAutofit/>
          </a:bodyPr>
          <a:lstStyle/>
          <a:p>
            <a:r>
              <a:rPr lang="he-IL" sz="4000" b="1" dirty="0">
                <a:solidFill>
                  <a:schemeClr val="accent1"/>
                </a:solidFill>
                <a:latin typeface="David" panose="020E0502060401010101" pitchFamily="34" charset="-79"/>
                <a:cs typeface="David" panose="020E0502060401010101" pitchFamily="34" charset="-79"/>
              </a:rPr>
              <a:t>ניטור הידרו-ביולוגי</a:t>
            </a:r>
          </a:p>
        </p:txBody>
      </p:sp>
      <p:sp>
        <p:nvSpPr>
          <p:cNvPr id="4" name="TextBox 3"/>
          <p:cNvSpPr txBox="1"/>
          <p:nvPr/>
        </p:nvSpPr>
        <p:spPr>
          <a:xfrm>
            <a:off x="2346100" y="1026048"/>
            <a:ext cx="6478928" cy="4745915"/>
          </a:xfrm>
          <a:prstGeom prst="rect">
            <a:avLst/>
          </a:prstGeom>
          <a:noFill/>
        </p:spPr>
        <p:txBody>
          <a:bodyPr wrap="square" rtlCol="1">
            <a:spAutoFit/>
          </a:bodyPr>
          <a:lstStyle/>
          <a:p>
            <a:pPr marL="342900" indent="-342900" algn="just">
              <a:spcBef>
                <a:spcPct val="20000"/>
              </a:spcBef>
              <a:buFont typeface="Arial" panose="020B0604020202020204" pitchFamily="34" charset="0"/>
              <a:buChar char="•"/>
            </a:pPr>
            <a:r>
              <a:rPr lang="he-IL" sz="2800" dirty="0">
                <a:latin typeface="David" panose="020E0502060401010101" pitchFamily="34" charset="-79"/>
                <a:cs typeface="David" panose="020E0502060401010101" pitchFamily="34" charset="-79"/>
              </a:rPr>
              <a:t>הניטור הביולוגי מאפשר קביעה חד-משמעית של מצב הנחל. </a:t>
            </a:r>
          </a:p>
          <a:p>
            <a:pPr marL="342900" indent="-342900" algn="just">
              <a:spcBef>
                <a:spcPct val="20000"/>
              </a:spcBef>
              <a:buFont typeface="Arial" panose="020B0604020202020204" pitchFamily="34" charset="0"/>
              <a:buChar char="•"/>
            </a:pPr>
            <a:r>
              <a:rPr lang="he-IL" sz="2800" dirty="0" smtClean="0">
                <a:latin typeface="David" panose="020E0502060401010101" pitchFamily="34" charset="-79"/>
                <a:cs typeface="David" panose="020E0502060401010101" pitchFamily="34" charset="-79"/>
              </a:rPr>
              <a:t>הביולוגיה </a:t>
            </a:r>
            <a:r>
              <a:rPr lang="he-IL" sz="2800" dirty="0">
                <a:latin typeface="David" panose="020E0502060401010101" pitchFamily="34" charset="-79"/>
                <a:cs typeface="David" panose="020E0502060401010101" pitchFamily="34" charset="-79"/>
              </a:rPr>
              <a:t>משקפת את מצב הנחל באופן אינטגרטיבי וכוללת את סך כל השפעות הגומלין של גורמים שונים (כימיים, </a:t>
            </a:r>
            <a:r>
              <a:rPr lang="he-IL" sz="2800" dirty="0" err="1">
                <a:latin typeface="David" panose="020E0502060401010101" pitchFamily="34" charset="-79"/>
                <a:cs typeface="David" panose="020E0502060401010101" pitchFamily="34" charset="-79"/>
              </a:rPr>
              <a:t>פיסיקלים</a:t>
            </a:r>
            <a:r>
              <a:rPr lang="he-IL" sz="2800" dirty="0">
                <a:latin typeface="David" panose="020E0502060401010101" pitchFamily="34" charset="-79"/>
                <a:cs typeface="David" panose="020E0502060401010101" pitchFamily="34" charset="-79"/>
              </a:rPr>
              <a:t> וביולוגים) למשך זמן. </a:t>
            </a:r>
            <a:endParaRPr lang="he-IL" sz="2800" dirty="0" smtClean="0">
              <a:latin typeface="David" panose="020E0502060401010101" pitchFamily="34" charset="-79"/>
              <a:cs typeface="David" panose="020E0502060401010101" pitchFamily="34" charset="-79"/>
            </a:endParaRPr>
          </a:p>
          <a:p>
            <a:pPr marL="342900" indent="-342900" algn="just">
              <a:spcBef>
                <a:spcPct val="20000"/>
              </a:spcBef>
              <a:buFont typeface="Arial" panose="020B0604020202020204" pitchFamily="34" charset="0"/>
              <a:buChar char="•"/>
            </a:pPr>
            <a:r>
              <a:rPr lang="he-IL" sz="2800" dirty="0" smtClean="0">
                <a:latin typeface="David" panose="020E0502060401010101" pitchFamily="34" charset="-79"/>
                <a:cs typeface="David" panose="020E0502060401010101" pitchFamily="34" charset="-79"/>
              </a:rPr>
              <a:t>הניטור </a:t>
            </a:r>
            <a:r>
              <a:rPr lang="he-IL" sz="2800" dirty="0">
                <a:latin typeface="David" panose="020E0502060401010101" pitchFamily="34" charset="-79"/>
                <a:cs typeface="David" panose="020E0502060401010101" pitchFamily="34" charset="-79"/>
              </a:rPr>
              <a:t>הכימי פיסיקלי </a:t>
            </a:r>
            <a:r>
              <a:rPr lang="he-IL" sz="2800" dirty="0" smtClean="0">
                <a:latin typeface="David" panose="020E0502060401010101" pitchFamily="34" charset="-79"/>
                <a:cs typeface="David" panose="020E0502060401010101" pitchFamily="34" charset="-79"/>
              </a:rPr>
              <a:t>מאפשר </a:t>
            </a:r>
            <a:r>
              <a:rPr lang="he-IL" sz="2800" dirty="0">
                <a:latin typeface="David" panose="020E0502060401010101" pitchFamily="34" charset="-79"/>
                <a:cs typeface="David" panose="020E0502060401010101" pitchFamily="34" charset="-79"/>
              </a:rPr>
              <a:t>לקשר בין התגובה הביולוגית לתנאים בנחל</a:t>
            </a:r>
            <a:r>
              <a:rPr lang="en-US" sz="2800" dirty="0">
                <a:latin typeface="David" panose="020E0502060401010101" pitchFamily="34" charset="-79"/>
                <a:cs typeface="David" panose="020E0502060401010101" pitchFamily="34" charset="-79"/>
              </a:rPr>
              <a:t>.</a:t>
            </a:r>
          </a:p>
          <a:p>
            <a:pPr marL="342900" indent="-342900" algn="just">
              <a:spcBef>
                <a:spcPct val="20000"/>
              </a:spcBef>
              <a:buFont typeface="Arial" panose="020B0604020202020204" pitchFamily="34" charset="0"/>
              <a:buChar char="•"/>
            </a:pPr>
            <a:endParaRPr lang="he-IL" sz="2800" dirty="0">
              <a:latin typeface="David" panose="020E0502060401010101" pitchFamily="34" charset="-79"/>
              <a:cs typeface="David" panose="020E0502060401010101" pitchFamily="34" charset="-79"/>
            </a:endParaRPr>
          </a:p>
          <a:p>
            <a:pPr marL="342900" indent="-342900" algn="just">
              <a:spcBef>
                <a:spcPct val="20000"/>
              </a:spcBef>
              <a:buFont typeface="Arial" panose="020B0604020202020204" pitchFamily="34" charset="0"/>
              <a:buChar char="•"/>
            </a:pPr>
            <a:endParaRPr lang="he-IL" sz="2800" dirty="0">
              <a:latin typeface="David" panose="020E0502060401010101" pitchFamily="34" charset="-79"/>
              <a:cs typeface="David" panose="020E0502060401010101" pitchFamily="34" charset="-79"/>
            </a:endParaRPr>
          </a:p>
        </p:txBody>
      </p:sp>
      <p:graphicFrame>
        <p:nvGraphicFramePr>
          <p:cNvPr id="7" name="Table 6"/>
          <p:cNvGraphicFramePr>
            <a:graphicFrameLocks noGrp="1"/>
          </p:cNvGraphicFramePr>
          <p:nvPr>
            <p:extLst>
              <p:ext uri="{D42A27DB-BD31-4B8C-83A1-F6EECF244321}">
                <p14:modId xmlns:p14="http://schemas.microsoft.com/office/powerpoint/2010/main" val="2432180237"/>
              </p:ext>
            </p:extLst>
          </p:nvPr>
        </p:nvGraphicFramePr>
        <p:xfrm>
          <a:off x="107504" y="4077072"/>
          <a:ext cx="2094580" cy="2255520"/>
        </p:xfrm>
        <a:graphic>
          <a:graphicData uri="http://schemas.openxmlformats.org/drawingml/2006/table">
            <a:tbl>
              <a:tblPr rtl="1" firstRow="1" bandRow="1">
                <a:tableStyleId>{21E4AEA4-8DFA-4A89-87EB-49C32662AFE0}</a:tableStyleId>
              </a:tblPr>
              <a:tblGrid>
                <a:gridCol w="887638"/>
                <a:gridCol w="1206942"/>
              </a:tblGrid>
              <a:tr h="607203">
                <a:tc>
                  <a:txBody>
                    <a:bodyPr/>
                    <a:lstStyle/>
                    <a:p>
                      <a:pPr algn="ctr" rtl="1"/>
                      <a:r>
                        <a:rPr lang="he-IL" sz="1400" b="1" dirty="0" smtClean="0">
                          <a:latin typeface="David" panose="020E0502060401010101" pitchFamily="34" charset="-79"/>
                          <a:cs typeface="David" panose="020E0502060401010101" pitchFamily="34" charset="-79"/>
                        </a:rPr>
                        <a:t>עושר </a:t>
                      </a:r>
                      <a:r>
                        <a:rPr lang="he-IL" sz="1400" b="1" dirty="0" err="1" smtClean="0">
                          <a:latin typeface="David" panose="020E0502060401010101" pitchFamily="34" charset="-79"/>
                          <a:cs typeface="David" panose="020E0502060401010101" pitchFamily="34" charset="-79"/>
                        </a:rPr>
                        <a:t>טקסונים</a:t>
                      </a:r>
                      <a:r>
                        <a:rPr lang="he-IL" sz="1400" b="1" dirty="0" smtClean="0">
                          <a:latin typeface="David" panose="020E0502060401010101" pitchFamily="34" charset="-79"/>
                          <a:cs typeface="David" panose="020E0502060401010101" pitchFamily="34" charset="-79"/>
                        </a:rPr>
                        <a:t> משוקלל</a:t>
                      </a:r>
                      <a:endParaRPr lang="he-IL" sz="1400" b="1" dirty="0">
                        <a:latin typeface="David" panose="020E0502060401010101" pitchFamily="34" charset="-79"/>
                        <a:cs typeface="David" panose="020E0502060401010101" pitchFamily="34" charset="-79"/>
                      </a:endParaRPr>
                    </a:p>
                  </a:txBody>
                  <a:tcPr marL="68580" marR="68580" anchor="ctr"/>
                </a:tc>
                <a:tc>
                  <a:txBody>
                    <a:bodyPr/>
                    <a:lstStyle/>
                    <a:p>
                      <a:pPr algn="ctr" rtl="1"/>
                      <a:r>
                        <a:rPr lang="he-IL" sz="1400" b="1" dirty="0" smtClean="0">
                          <a:latin typeface="David" panose="020E0502060401010101" pitchFamily="34" charset="-79"/>
                          <a:cs typeface="David" panose="020E0502060401010101" pitchFamily="34" charset="-79"/>
                        </a:rPr>
                        <a:t>ערכיות</a:t>
                      </a:r>
                      <a:endParaRPr lang="he-IL" sz="1400" b="1" dirty="0">
                        <a:latin typeface="David" panose="020E0502060401010101" pitchFamily="34" charset="-79"/>
                        <a:cs typeface="David" panose="020E0502060401010101" pitchFamily="34" charset="-79"/>
                      </a:endParaRPr>
                    </a:p>
                  </a:txBody>
                  <a:tcPr marL="68580" marR="68580" anchor="ctr"/>
                </a:tc>
              </a:tr>
              <a:tr h="204586">
                <a:tc>
                  <a:txBody>
                    <a:bodyPr/>
                    <a:lstStyle/>
                    <a:p>
                      <a:pPr algn="ctr" rtl="1"/>
                      <a:r>
                        <a:rPr lang="he-IL" sz="1400" b="1" dirty="0" smtClean="0">
                          <a:latin typeface="David" panose="020E0502060401010101" pitchFamily="34" charset="-79"/>
                          <a:cs typeface="David" panose="020E0502060401010101" pitchFamily="34" charset="-79"/>
                        </a:rPr>
                        <a:t>3&gt;</a:t>
                      </a:r>
                      <a:endParaRPr lang="he-IL" sz="1400" b="1" dirty="0">
                        <a:latin typeface="David" panose="020E0502060401010101" pitchFamily="34" charset="-79"/>
                        <a:cs typeface="David" panose="020E0502060401010101" pitchFamily="34" charset="-79"/>
                      </a:endParaRPr>
                    </a:p>
                  </a:txBody>
                  <a:tcPr marL="68580" marR="68580"/>
                </a:tc>
                <a:tc>
                  <a:txBody>
                    <a:bodyPr/>
                    <a:lstStyle/>
                    <a:p>
                      <a:pPr algn="ctr" rtl="1"/>
                      <a:r>
                        <a:rPr lang="he-IL" sz="1400" b="1" dirty="0" smtClean="0">
                          <a:latin typeface="David" panose="020E0502060401010101" pitchFamily="34" charset="-79"/>
                          <a:cs typeface="David" panose="020E0502060401010101" pitchFamily="34" charset="-79"/>
                        </a:rPr>
                        <a:t>נמוכה</a:t>
                      </a:r>
                      <a:endParaRPr lang="he-IL" sz="1400" b="1" dirty="0">
                        <a:latin typeface="David" panose="020E0502060401010101" pitchFamily="34" charset="-79"/>
                        <a:cs typeface="David" panose="020E0502060401010101" pitchFamily="34" charset="-79"/>
                      </a:endParaRPr>
                    </a:p>
                  </a:txBody>
                  <a:tcPr marL="68580" marR="68580"/>
                </a:tc>
              </a:tr>
              <a:tr h="187818">
                <a:tc>
                  <a:txBody>
                    <a:bodyPr/>
                    <a:lstStyle/>
                    <a:p>
                      <a:pPr algn="ctr" rtl="1"/>
                      <a:r>
                        <a:rPr lang="he-IL" sz="1400" b="1" dirty="0" smtClean="0">
                          <a:latin typeface="David" panose="020E0502060401010101" pitchFamily="34" charset="-79"/>
                          <a:cs typeface="David" panose="020E0502060401010101" pitchFamily="34" charset="-79"/>
                        </a:rPr>
                        <a:t>3.5-6</a:t>
                      </a:r>
                      <a:endParaRPr lang="he-IL" sz="1400" b="1" dirty="0">
                        <a:latin typeface="David" panose="020E0502060401010101" pitchFamily="34" charset="-79"/>
                        <a:cs typeface="David" panose="020E0502060401010101" pitchFamily="34" charset="-79"/>
                      </a:endParaRPr>
                    </a:p>
                  </a:txBody>
                  <a:tcPr marL="68580" marR="6858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latin typeface="David" panose="020E0502060401010101" pitchFamily="34" charset="-79"/>
                          <a:cs typeface="David" panose="020E0502060401010101" pitchFamily="34" charset="-79"/>
                        </a:rPr>
                        <a:t>נמוכה-בינונית</a:t>
                      </a:r>
                    </a:p>
                  </a:txBody>
                  <a:tcPr marL="68580" marR="68580"/>
                </a:tc>
              </a:tr>
              <a:tr h="0">
                <a:tc>
                  <a:txBody>
                    <a:bodyPr/>
                    <a:lstStyle/>
                    <a:p>
                      <a:pPr algn="ctr" rtl="1"/>
                      <a:r>
                        <a:rPr lang="he-IL" sz="1400" b="1" dirty="0" smtClean="0">
                          <a:latin typeface="David" panose="020E0502060401010101" pitchFamily="34" charset="-79"/>
                          <a:cs typeface="David" panose="020E0502060401010101" pitchFamily="34" charset="-79"/>
                        </a:rPr>
                        <a:t>6.5-10</a:t>
                      </a:r>
                      <a:endParaRPr lang="he-IL" sz="1400" b="1" dirty="0">
                        <a:latin typeface="David" panose="020E0502060401010101" pitchFamily="34" charset="-79"/>
                        <a:cs typeface="David" panose="020E0502060401010101" pitchFamily="34" charset="-79"/>
                      </a:endParaRPr>
                    </a:p>
                  </a:txBody>
                  <a:tcPr marL="68580" marR="68580"/>
                </a:tc>
                <a:tc>
                  <a:txBody>
                    <a:bodyPr/>
                    <a:lstStyle/>
                    <a:p>
                      <a:pPr algn="ctr" rtl="1"/>
                      <a:r>
                        <a:rPr lang="he-IL" sz="1400" b="1" dirty="0" smtClean="0">
                          <a:latin typeface="David" panose="020E0502060401010101" pitchFamily="34" charset="-79"/>
                          <a:cs typeface="David" panose="020E0502060401010101" pitchFamily="34" charset="-79"/>
                        </a:rPr>
                        <a:t>בינונית</a:t>
                      </a:r>
                      <a:endParaRPr lang="he-IL" sz="1400" b="1" dirty="0">
                        <a:latin typeface="David" panose="020E0502060401010101" pitchFamily="34" charset="-79"/>
                        <a:cs typeface="David" panose="020E0502060401010101" pitchFamily="34" charset="-79"/>
                      </a:endParaRPr>
                    </a:p>
                  </a:txBody>
                  <a:tcPr marL="68580" marR="68580"/>
                </a:tc>
              </a:tr>
              <a:tr h="0">
                <a:tc>
                  <a:txBody>
                    <a:bodyPr/>
                    <a:lstStyle/>
                    <a:p>
                      <a:pPr algn="ctr" rtl="1"/>
                      <a:r>
                        <a:rPr lang="he-IL" sz="1400" b="1" dirty="0" smtClean="0">
                          <a:latin typeface="David" panose="020E0502060401010101" pitchFamily="34" charset="-79"/>
                          <a:cs typeface="David" panose="020E0502060401010101" pitchFamily="34" charset="-79"/>
                        </a:rPr>
                        <a:t>10.5-15</a:t>
                      </a:r>
                      <a:endParaRPr lang="he-IL" sz="1400" b="1" dirty="0">
                        <a:latin typeface="David" panose="020E0502060401010101" pitchFamily="34" charset="-79"/>
                        <a:cs typeface="David" panose="020E0502060401010101" pitchFamily="34" charset="-79"/>
                      </a:endParaRPr>
                    </a:p>
                  </a:txBody>
                  <a:tcPr marL="68580" marR="68580"/>
                </a:tc>
                <a:tc>
                  <a:txBody>
                    <a:bodyPr/>
                    <a:lstStyle/>
                    <a:p>
                      <a:pPr algn="ctr" rtl="1"/>
                      <a:r>
                        <a:rPr lang="he-IL" sz="1400" b="1" dirty="0" smtClean="0">
                          <a:latin typeface="David" panose="020E0502060401010101" pitchFamily="34" charset="-79"/>
                          <a:cs typeface="David" panose="020E0502060401010101" pitchFamily="34" charset="-79"/>
                        </a:rPr>
                        <a:t>בינונית-גבוהה</a:t>
                      </a:r>
                      <a:endParaRPr lang="he-IL" sz="1400" b="1" dirty="0">
                        <a:latin typeface="David" panose="020E0502060401010101" pitchFamily="34" charset="-79"/>
                        <a:cs typeface="David" panose="020E0502060401010101" pitchFamily="34" charset="-79"/>
                      </a:endParaRPr>
                    </a:p>
                  </a:txBody>
                  <a:tcPr marL="68580" marR="68580"/>
                </a:tc>
              </a:tr>
              <a:tr h="137514">
                <a:tc>
                  <a:txBody>
                    <a:bodyPr/>
                    <a:lstStyle/>
                    <a:p>
                      <a:pPr algn="ctr" rtl="1"/>
                      <a:r>
                        <a:rPr lang="he-IL" sz="1400" b="1" dirty="0" smtClean="0">
                          <a:latin typeface="David" panose="020E0502060401010101" pitchFamily="34" charset="-79"/>
                          <a:cs typeface="David" panose="020E0502060401010101" pitchFamily="34" charset="-79"/>
                        </a:rPr>
                        <a:t>15.5&lt;</a:t>
                      </a:r>
                      <a:endParaRPr lang="he-IL" sz="1400" b="1" dirty="0">
                        <a:latin typeface="David" panose="020E0502060401010101" pitchFamily="34" charset="-79"/>
                        <a:cs typeface="David" panose="020E0502060401010101" pitchFamily="34" charset="-79"/>
                      </a:endParaRPr>
                    </a:p>
                  </a:txBody>
                  <a:tcPr marL="68580" marR="68580"/>
                </a:tc>
                <a:tc>
                  <a:txBody>
                    <a:bodyPr/>
                    <a:lstStyle/>
                    <a:p>
                      <a:pPr algn="ctr" rtl="1"/>
                      <a:r>
                        <a:rPr lang="he-IL" sz="1400" b="1" dirty="0" smtClean="0">
                          <a:latin typeface="David" panose="020E0502060401010101" pitchFamily="34" charset="-79"/>
                          <a:cs typeface="David" panose="020E0502060401010101" pitchFamily="34" charset="-79"/>
                        </a:rPr>
                        <a:t>גבוהה</a:t>
                      </a:r>
                      <a:endParaRPr lang="he-IL" sz="1400" b="1" dirty="0">
                        <a:latin typeface="David" panose="020E0502060401010101" pitchFamily="34" charset="-79"/>
                        <a:cs typeface="David" panose="020E0502060401010101" pitchFamily="34" charset="-79"/>
                      </a:endParaRPr>
                    </a:p>
                  </a:txBody>
                  <a:tcPr marL="68580" marR="68580"/>
                </a:tc>
              </a:tr>
            </a:tbl>
          </a:graphicData>
        </a:graphic>
      </p:graphicFrame>
      <p:sp>
        <p:nvSpPr>
          <p:cNvPr id="3" name="מציין מיקום של מספר שקופית 2"/>
          <p:cNvSpPr>
            <a:spLocks noGrp="1"/>
          </p:cNvSpPr>
          <p:nvPr>
            <p:ph type="sldNum" sz="quarter" idx="12"/>
          </p:nvPr>
        </p:nvSpPr>
        <p:spPr/>
        <p:txBody>
          <a:bodyPr/>
          <a:lstStyle/>
          <a:p>
            <a:fld id="{C4887BD0-6807-47D9-BA1C-13E1DB9092F4}" type="slidenum">
              <a:rPr lang="he-IL" smtClean="0"/>
              <a:pPr/>
              <a:t>16</a:t>
            </a:fld>
            <a:endParaRPr lang="he-IL"/>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234" y="4653136"/>
            <a:ext cx="6797900" cy="200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erver\RedirectedFolders\olga\My Documents\My Pictures\ניטור חחג סתיו 2016\IMG_1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94423"/>
            <a:ext cx="2140427" cy="321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9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כותרת 1"/>
          <p:cNvSpPr>
            <a:spLocks noGrp="1"/>
          </p:cNvSpPr>
          <p:nvPr>
            <p:ph type="title"/>
          </p:nvPr>
        </p:nvSpPr>
        <p:spPr>
          <a:xfrm>
            <a:off x="457200" y="44624"/>
            <a:ext cx="8229600" cy="1143000"/>
          </a:xfrm>
        </p:spPr>
        <p:txBody>
          <a:bodyPr vert="horz" lIns="91440" tIns="45720" rIns="91440" bIns="45720" rtlCol="1" anchor="ctr">
            <a:normAutofit/>
          </a:bodyPr>
          <a:lstStyle/>
          <a:p>
            <a:r>
              <a:rPr lang="he-IL" altLang="he-IL" sz="4000" b="1" dirty="0">
                <a:solidFill>
                  <a:schemeClr val="accent1"/>
                </a:solidFill>
                <a:latin typeface="David" panose="020E0502060401010101" pitchFamily="34" charset="-79"/>
                <a:cs typeface="David" panose="020E0502060401010101" pitchFamily="34" charset="-79"/>
              </a:rPr>
              <a:t>מערך ניטור</a:t>
            </a:r>
          </a:p>
        </p:txBody>
      </p:sp>
      <p:pic>
        <p:nvPicPr>
          <p:cNvPr id="28674" name="Picture 2" descr="C:\Documents and Settings\user\שולחן העבודה\river pics\ניטורי מיקרואצות  קודמים\MVC-331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356" y="836713"/>
            <a:ext cx="2424235" cy="1857388"/>
          </a:xfrm>
          <a:prstGeom prst="rect">
            <a:avLst/>
          </a:prstGeom>
          <a:ln>
            <a:noFill/>
          </a:ln>
          <a:effectLst>
            <a:outerShdw blurRad="292100" dist="139700" dir="2700000" algn="tl" rotWithShape="0">
              <a:srgbClr val="333333">
                <a:alpha val="65000"/>
              </a:srgbClr>
            </a:outerShdw>
          </a:effectLst>
        </p:spPr>
      </p:pic>
      <p:pic>
        <p:nvPicPr>
          <p:cNvPr id="28675" name="Picture 3" descr="C:\Documents and Settings\user\שולחן העבודה\river pics\תמונות ניטור אביב 2006\P1060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562" y="979589"/>
            <a:ext cx="1857388" cy="1643074"/>
          </a:xfrm>
          <a:prstGeom prst="rect">
            <a:avLst/>
          </a:prstGeom>
          <a:ln>
            <a:noFill/>
          </a:ln>
          <a:effectLst>
            <a:outerShdw blurRad="292100" dist="139700" dir="2700000" algn="tl" rotWithShape="0">
              <a:srgbClr val="333333">
                <a:alpha val="65000"/>
              </a:srgbClr>
            </a:outerShdw>
          </a:effectLst>
        </p:spPr>
      </p:pic>
      <p:pic>
        <p:nvPicPr>
          <p:cNvPr id="28676" name="Picture 4" descr="C:\Documents and Settings\user\שולחן העבודה\river pics\תמונות ניטור אביב 2006\P1060871 (Med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232" y="3379065"/>
            <a:ext cx="2286016" cy="1815366"/>
          </a:xfrm>
          <a:prstGeom prst="rect">
            <a:avLst/>
          </a:prstGeom>
          <a:ln>
            <a:noFill/>
          </a:ln>
          <a:effectLst>
            <a:outerShdw blurRad="292100" dist="139700" dir="2700000" algn="tl" rotWithShape="0">
              <a:srgbClr val="333333">
                <a:alpha val="65000"/>
              </a:srgbClr>
            </a:outerShdw>
          </a:effectLst>
        </p:spPr>
      </p:pic>
      <p:pic>
        <p:nvPicPr>
          <p:cNvPr id="28677" name="Picture 5" descr="C:\Documents and Settings\user\My Documents\גיל\איכות מים\ניטור איכות מים\אביב 2007\תמונות ניטור אביב 07\P1090784 (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000" y="3122729"/>
            <a:ext cx="1675686" cy="2520000"/>
          </a:xfrm>
          <a:prstGeom prst="rect">
            <a:avLst/>
          </a:prstGeom>
          <a:ln>
            <a:noFill/>
          </a:ln>
          <a:effectLst>
            <a:outerShdw blurRad="292100" dist="139700" dir="2700000" algn="tl" rotWithShape="0">
              <a:srgbClr val="333333">
                <a:alpha val="65000"/>
              </a:srgbClr>
            </a:outerShdw>
          </a:effectLst>
        </p:spPr>
      </p:pic>
      <p:pic>
        <p:nvPicPr>
          <p:cNvPr id="28679" name="Picture 7" descr="\\KISHON-MATI\sharedocs\- תמונות חדשות תחנת ניטור\P11705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0264" y="3408481"/>
            <a:ext cx="2476516" cy="1857388"/>
          </a:xfrm>
          <a:prstGeom prst="rect">
            <a:avLst/>
          </a:prstGeom>
          <a:ln>
            <a:noFill/>
          </a:ln>
          <a:effectLst>
            <a:outerShdw blurRad="292100" dist="139700" dir="2700000" algn="tl" rotWithShape="0">
              <a:srgbClr val="333333">
                <a:alpha val="65000"/>
              </a:srgbClr>
            </a:outerShdw>
          </a:effectLst>
        </p:spPr>
      </p:pic>
      <p:pic>
        <p:nvPicPr>
          <p:cNvPr id="28680" name="Picture 8" descr="\\KISHON-MATI\sharedocs\- תמונות חדשות תחנת ניטור\P117053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0264" y="836712"/>
            <a:ext cx="2524144" cy="1893107"/>
          </a:xfrm>
          <a:prstGeom prst="rect">
            <a:avLst/>
          </a:prstGeom>
          <a:ln>
            <a:noFill/>
          </a:ln>
          <a:effectLst>
            <a:outerShdw blurRad="292100" dist="139700" dir="2700000" algn="tl" rotWithShape="0">
              <a:srgbClr val="333333">
                <a:alpha val="65000"/>
              </a:srgbClr>
            </a:outerShdw>
          </a:effectLst>
        </p:spPr>
      </p:pic>
      <p:sp>
        <p:nvSpPr>
          <p:cNvPr id="9" name="כותרת 1"/>
          <p:cNvSpPr txBox="1">
            <a:spLocks/>
          </p:cNvSpPr>
          <p:nvPr/>
        </p:nvSpPr>
        <p:spPr bwMode="auto">
          <a:xfrm>
            <a:off x="5934574" y="2833804"/>
            <a:ext cx="1947863" cy="503237"/>
          </a:xfrm>
          <a:prstGeom prst="rect">
            <a:avLst/>
          </a:prstGeom>
          <a:noFill/>
          <a:ln w="9525">
            <a:noFill/>
            <a:miter lim="800000"/>
            <a:headEnd/>
            <a:tailEnd/>
          </a:ln>
        </p:spPr>
        <p:txBody>
          <a:bodyPr anchor="ctr"/>
          <a:lstStyle/>
          <a:p>
            <a:pPr eaLnBrk="0" hangingPunct="0">
              <a:defRPr/>
            </a:pPr>
            <a:r>
              <a:rPr lang="he-IL" sz="1600" b="1" kern="0" dirty="0">
                <a:solidFill>
                  <a:schemeClr val="tx2"/>
                </a:solidFill>
                <a:latin typeface="David" panose="020E0502060401010101" pitchFamily="34" charset="-79"/>
                <a:ea typeface="+mj-ea"/>
                <a:cs typeface="David" panose="020E0502060401010101" pitchFamily="34" charset="-79"/>
              </a:rPr>
              <a:t>תחנת הניטור הרציף</a:t>
            </a:r>
          </a:p>
        </p:txBody>
      </p:sp>
      <p:sp>
        <p:nvSpPr>
          <p:cNvPr id="10" name="כותרת 1"/>
          <p:cNvSpPr txBox="1">
            <a:spLocks/>
          </p:cNvSpPr>
          <p:nvPr/>
        </p:nvSpPr>
        <p:spPr bwMode="auto">
          <a:xfrm>
            <a:off x="1434012" y="2762366"/>
            <a:ext cx="1519237" cy="503238"/>
          </a:xfrm>
          <a:prstGeom prst="rect">
            <a:avLst/>
          </a:prstGeom>
          <a:noFill/>
          <a:ln w="9525">
            <a:noFill/>
            <a:miter lim="800000"/>
            <a:headEnd/>
            <a:tailEnd/>
          </a:ln>
        </p:spPr>
        <p:txBody>
          <a:bodyPr anchor="ctr"/>
          <a:lstStyle/>
          <a:p>
            <a:pPr eaLnBrk="0" hangingPunct="0">
              <a:defRPr/>
            </a:pPr>
            <a:r>
              <a:rPr lang="he-IL" sz="1600" b="1" kern="0" dirty="0">
                <a:solidFill>
                  <a:schemeClr val="tx2"/>
                </a:solidFill>
                <a:latin typeface="David" panose="020E0502060401010101" pitchFamily="34" charset="-79"/>
                <a:ea typeface="+mj-ea"/>
                <a:cs typeface="David" panose="020E0502060401010101" pitchFamily="34" charset="-79"/>
              </a:rPr>
              <a:t>ניטור איכות מים</a:t>
            </a:r>
          </a:p>
        </p:txBody>
      </p:sp>
      <p:sp>
        <p:nvSpPr>
          <p:cNvPr id="11" name="כותרת 1"/>
          <p:cNvSpPr txBox="1">
            <a:spLocks/>
          </p:cNvSpPr>
          <p:nvPr/>
        </p:nvSpPr>
        <p:spPr bwMode="auto">
          <a:xfrm>
            <a:off x="3862887" y="2622666"/>
            <a:ext cx="1304925" cy="503238"/>
          </a:xfrm>
          <a:prstGeom prst="rect">
            <a:avLst/>
          </a:prstGeom>
          <a:noFill/>
          <a:ln w="9525">
            <a:noFill/>
            <a:miter lim="800000"/>
            <a:headEnd/>
            <a:tailEnd/>
          </a:ln>
        </p:spPr>
        <p:txBody>
          <a:bodyPr anchor="ctr"/>
          <a:lstStyle/>
          <a:p>
            <a:pPr eaLnBrk="0" hangingPunct="0">
              <a:defRPr/>
            </a:pPr>
            <a:r>
              <a:rPr lang="he-IL" sz="1600" b="1" kern="0" dirty="0">
                <a:solidFill>
                  <a:schemeClr val="tx2"/>
                </a:solidFill>
                <a:latin typeface="David" panose="020E0502060401010101" pitchFamily="34" charset="-79"/>
                <a:ea typeface="+mj-ea"/>
                <a:cs typeface="David" panose="020E0502060401010101" pitchFamily="34" charset="-79"/>
              </a:rPr>
              <a:t>ניטור ביולוגי</a:t>
            </a:r>
          </a:p>
        </p:txBody>
      </p:sp>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17</a:t>
            </a:fld>
            <a:endParaRPr lang="he-IL"/>
          </a:p>
        </p:txBody>
      </p:sp>
    </p:spTree>
    <p:extLst>
      <p:ext uri="{BB962C8B-B14F-4D97-AF65-F5344CB8AC3E}">
        <p14:creationId xmlns:p14="http://schemas.microsoft.com/office/powerpoint/2010/main" val="267303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5138" y="29452"/>
            <a:ext cx="8229600" cy="807260"/>
          </a:xfrm>
        </p:spPr>
        <p:txBody>
          <a:bodyPr vert="horz" lIns="91440" tIns="45720" rIns="91440" bIns="45720" rtlCol="1" anchor="ctr">
            <a:normAutofit/>
          </a:bodyPr>
          <a:lstStyle/>
          <a:p>
            <a:r>
              <a:rPr lang="he-IL" altLang="he-IL" sz="4000" b="1" dirty="0" smtClean="0">
                <a:solidFill>
                  <a:schemeClr val="accent1"/>
                </a:solidFill>
                <a:latin typeface="David" panose="020E0502060401010101" pitchFamily="34" charset="-79"/>
                <a:cs typeface="David" panose="020E0502060401010101" pitchFamily="34" charset="-79"/>
              </a:rPr>
              <a:t>סיכום ומבט לעתיד</a:t>
            </a:r>
            <a:endParaRPr lang="en-US" altLang="he-IL" sz="4000" b="1" dirty="0">
              <a:solidFill>
                <a:schemeClr val="accent1"/>
              </a:solidFill>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C4887BD0-6807-47D9-BA1C-13E1DB9092F4}" type="slidenum">
              <a:rPr lang="he-IL" smtClean="0"/>
              <a:pPr/>
              <a:t>18</a:t>
            </a:fld>
            <a:endParaRPr lang="he-IL"/>
          </a:p>
        </p:txBody>
      </p:sp>
      <p:sp>
        <p:nvSpPr>
          <p:cNvPr id="9" name="TextBox 8"/>
          <p:cNvSpPr txBox="1"/>
          <p:nvPr/>
        </p:nvSpPr>
        <p:spPr>
          <a:xfrm>
            <a:off x="611560" y="692696"/>
            <a:ext cx="8280920" cy="4573560"/>
          </a:xfrm>
          <a:prstGeom prst="rect">
            <a:avLst/>
          </a:prstGeom>
        </p:spPr>
        <p:txBody>
          <a:bodyPr vert="horz" lIns="91440" tIns="45720" rIns="91440" bIns="45720" rtlCol="1">
            <a:noAutofit/>
          </a:bodyPr>
          <a:lstStyle>
            <a:lvl1pPr marL="342900" indent="-342900" algn="just">
              <a:spcBef>
                <a:spcPct val="20000"/>
              </a:spcBef>
              <a:buFont typeface="Arial" panose="020B0604020202020204" pitchFamily="34" charset="0"/>
              <a:buChar char="•"/>
              <a:defRPr sz="2800" b="1">
                <a:latin typeface="David" panose="020E0502060401010101" pitchFamily="34" charset="-79"/>
                <a:cs typeface="David" panose="020E0502060401010101" pitchFamily="34" charset="-79"/>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he-IL" altLang="en-US" dirty="0" smtClean="0">
              <a:solidFill>
                <a:srgbClr val="FF0000"/>
              </a:solidFill>
            </a:endParaRPr>
          </a:p>
          <a:p>
            <a:r>
              <a:rPr lang="he-IL" b="0" dirty="0" smtClean="0"/>
              <a:t>מערך אכיפה  - המשרד להגנת הסביבה מול רשות המים.</a:t>
            </a:r>
          </a:p>
          <a:p>
            <a:r>
              <a:rPr lang="he-IL" b="0" dirty="0" smtClean="0"/>
              <a:t>הצלחת האכיפה והאסדרה בשיפור איכות הקולחים התעשייתיים (זיהומים מוקדיים).</a:t>
            </a:r>
          </a:p>
          <a:p>
            <a:r>
              <a:rPr lang="he-IL" b="0" dirty="0" smtClean="0"/>
              <a:t>המשך עבודה בתחום הזיהומים הלא מוקדיים.</a:t>
            </a:r>
          </a:p>
          <a:p>
            <a:r>
              <a:rPr lang="he-IL" b="0" dirty="0"/>
              <a:t>הזרמת שפכים (בעבר) וקולחים (בהווה) לנחל פוגעת בשיקום המערכת האקולוגית ומונעת מהציבור פעילות של פנאי, נופש ושייט באפיק הנחל ובסביבתו הקרובה. </a:t>
            </a:r>
            <a:endParaRPr lang="he-IL" b="0" dirty="0" smtClean="0"/>
          </a:p>
          <a:p>
            <a:r>
              <a:rPr lang="he-IL" b="0" dirty="0" smtClean="0"/>
              <a:t>שיקום הנחל אינו רק איכות מים, אלא פעולה רב תחומית מאומצת.</a:t>
            </a:r>
            <a:endParaRPr lang="en-US" b="0" dirty="0"/>
          </a:p>
          <a:p>
            <a:endParaRPr lang="he-IL" b="0" dirty="0" smtClean="0"/>
          </a:p>
          <a:p>
            <a:endParaRPr lang="he-IL" b="0" dirty="0" smtClean="0"/>
          </a:p>
          <a:p>
            <a:endParaRPr lang="he-IL" b="0" dirty="0"/>
          </a:p>
        </p:txBody>
      </p:sp>
    </p:spTree>
    <p:extLst>
      <p:ext uri="{BB962C8B-B14F-4D97-AF65-F5344CB8AC3E}">
        <p14:creationId xmlns:p14="http://schemas.microsoft.com/office/powerpoint/2010/main" val="1175102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10"/>
          <p:cNvSpPr>
            <a:spLocks noGrp="1" noChangeArrowheads="1"/>
          </p:cNvSpPr>
          <p:nvPr>
            <p:ph type="title"/>
          </p:nvPr>
        </p:nvSpPr>
        <p:spPr>
          <a:xfrm>
            <a:off x="827584" y="260648"/>
            <a:ext cx="7525841" cy="720080"/>
          </a:xfrm>
        </p:spPr>
        <p:txBody>
          <a:bodyPr vert="horz" lIns="91440" tIns="45720" rIns="91440" bIns="45720" rtlCol="1" anchor="ctr">
            <a:normAutofit/>
          </a:bodyPr>
          <a:lstStyle/>
          <a:p>
            <a:r>
              <a:rPr lang="he-IL" altLang="he-IL" sz="4000" b="1" dirty="0" smtClean="0">
                <a:solidFill>
                  <a:schemeClr val="accent1"/>
                </a:solidFill>
                <a:latin typeface="David" panose="020E0502060401010101" pitchFamily="34" charset="-79"/>
                <a:cs typeface="David" panose="020E0502060401010101" pitchFamily="34" charset="-79"/>
              </a:rPr>
              <a:t>סיכום</a:t>
            </a:r>
            <a:endParaRPr lang="en-US" altLang="he-IL" sz="4000" b="1" dirty="0">
              <a:solidFill>
                <a:schemeClr val="accent1"/>
              </a:solidFill>
              <a:latin typeface="David" panose="020E0502060401010101" pitchFamily="34" charset="-79"/>
              <a:cs typeface="David" panose="020E0502060401010101" pitchFamily="34" charset="-79"/>
            </a:endParaRPr>
          </a:p>
        </p:txBody>
      </p:sp>
      <p:sp>
        <p:nvSpPr>
          <p:cNvPr id="138245" name="Rectangle 11"/>
          <p:cNvSpPr>
            <a:spLocks noGrp="1" noChangeArrowheads="1"/>
          </p:cNvSpPr>
          <p:nvPr>
            <p:ph type="body" idx="1"/>
          </p:nvPr>
        </p:nvSpPr>
        <p:spPr>
          <a:xfrm>
            <a:off x="251520" y="980728"/>
            <a:ext cx="8748414" cy="4752528"/>
          </a:xfrm>
        </p:spPr>
        <p:txBody>
          <a:bodyPr>
            <a:noAutofit/>
          </a:bodyPr>
          <a:lstStyle/>
          <a:p>
            <a:pPr marL="0" indent="0" algn="just">
              <a:spcBef>
                <a:spcPct val="0"/>
              </a:spcBef>
              <a:buFontTx/>
              <a:buNone/>
            </a:pPr>
            <a:r>
              <a:rPr lang="he-IL" altLang="en-US" sz="2800" dirty="0" smtClean="0">
                <a:latin typeface="David" panose="020E0502060401010101" pitchFamily="34" charset="-79"/>
                <a:cs typeface="David" panose="020E0502060401010101" pitchFamily="34" charset="-79"/>
              </a:rPr>
              <a:t>מאז הקמתה של רשות הנחל, חל שיפור משמעותי באיכות מי נחל קישון והנחל הפך מנחל מת לנחל חי המקיים סביבה אקווטית ומהווה מוקד משיכה לפעילויות פנאי ונופש לאורכו.</a:t>
            </a:r>
          </a:p>
          <a:p>
            <a:pPr marL="0" indent="0" algn="just">
              <a:spcBef>
                <a:spcPct val="0"/>
              </a:spcBef>
              <a:buFontTx/>
              <a:buNone/>
            </a:pPr>
            <a:endParaRPr lang="he-IL" altLang="en-US" sz="1000" dirty="0">
              <a:latin typeface="David" panose="020E0502060401010101" pitchFamily="34" charset="-79"/>
              <a:cs typeface="David" panose="020E0502060401010101" pitchFamily="34" charset="-79"/>
            </a:endParaRPr>
          </a:p>
          <a:p>
            <a:pPr marL="0" indent="0" algn="just">
              <a:spcBef>
                <a:spcPct val="0"/>
              </a:spcBef>
              <a:buFontTx/>
              <a:buNone/>
            </a:pPr>
            <a:r>
              <a:rPr lang="he-IL" altLang="en-US" sz="2800" dirty="0" smtClean="0">
                <a:latin typeface="David" panose="020E0502060401010101" pitchFamily="34" charset="-79"/>
                <a:cs typeface="David" panose="020E0502060401010101" pitchFamily="34" charset="-79"/>
              </a:rPr>
              <a:t>לדעת רשות נחל הקישון אין כל הצדקה להזרמת קולחים מטופלים לנחל. תפיסת הנחל כמוצא חירום אינה ראויה. המקור ההיסטורי למתן היתר הזרמה לנחל המשתמש בנחל כ"צינור מוצא" לים, איננו רלוונטי ואינו נכון לעת זו.</a:t>
            </a:r>
          </a:p>
          <a:p>
            <a:pPr marL="0" indent="0" algn="just">
              <a:spcBef>
                <a:spcPct val="0"/>
              </a:spcBef>
              <a:buFontTx/>
              <a:buNone/>
            </a:pPr>
            <a:endParaRPr lang="he-IL" altLang="en-US" sz="1000" dirty="0">
              <a:latin typeface="David" panose="020E0502060401010101" pitchFamily="34" charset="-79"/>
              <a:cs typeface="David" panose="020E0502060401010101" pitchFamily="34" charset="-79"/>
            </a:endParaRPr>
          </a:p>
          <a:p>
            <a:pPr marL="0" indent="0" algn="just">
              <a:spcBef>
                <a:spcPct val="0"/>
              </a:spcBef>
              <a:buFontTx/>
              <a:buNone/>
            </a:pPr>
            <a:r>
              <a:rPr lang="he-IL" altLang="en-US" sz="2800" dirty="0" smtClean="0">
                <a:latin typeface="David" panose="020E0502060401010101" pitchFamily="34" charset="-79"/>
                <a:cs typeface="David" panose="020E0502060401010101" pitchFamily="34" charset="-79"/>
              </a:rPr>
              <a:t>הקישון ויובליו צריכים לתפקד כמערכת מים טבעית הנהנית ממקורות מים קבועים ואיכותיים. כל הזרמה שאינה טבעית, (מעיינות ומי גשם) טומנת בחובה פוטנציאל לתקלות אפשרויות שעלולות לזהם את הנחל ולהוריד לטמיון מאמצי שיקום רבי שנים.</a:t>
            </a:r>
          </a:p>
          <a:p>
            <a:pPr marL="0" indent="0" algn="just" eaLnBrk="1" hangingPunct="1">
              <a:buFontTx/>
              <a:buNone/>
            </a:pPr>
            <a:endParaRPr lang="en-US" altLang="he-IL" sz="2800" dirty="0" smtClean="0">
              <a:solidFill>
                <a:srgbClr val="0070C0"/>
              </a:solidFill>
            </a:endParaRPr>
          </a:p>
        </p:txBody>
      </p:sp>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19</a:t>
            </a:fld>
            <a:endParaRPr lang="he-IL"/>
          </a:p>
        </p:txBody>
      </p:sp>
    </p:spTree>
    <p:extLst>
      <p:ext uri="{BB962C8B-B14F-4D97-AF65-F5344CB8AC3E}">
        <p14:creationId xmlns:p14="http://schemas.microsoft.com/office/powerpoint/2010/main" val="37547799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10"/>
          <p:cNvSpPr>
            <a:spLocks noGrp="1" noChangeArrowheads="1"/>
          </p:cNvSpPr>
          <p:nvPr>
            <p:ph type="title"/>
          </p:nvPr>
        </p:nvSpPr>
        <p:spPr>
          <a:xfrm>
            <a:off x="827584" y="260648"/>
            <a:ext cx="7525841" cy="720080"/>
          </a:xfrm>
        </p:spPr>
        <p:txBody>
          <a:bodyPr vert="horz" lIns="91440" tIns="45720" rIns="91440" bIns="45720" rtlCol="1" anchor="ctr">
            <a:normAutofit/>
          </a:bodyPr>
          <a:lstStyle/>
          <a:p>
            <a:r>
              <a:rPr lang="he-IL" altLang="he-IL" sz="4000" b="1" dirty="0" smtClean="0">
                <a:solidFill>
                  <a:schemeClr val="accent1"/>
                </a:solidFill>
                <a:latin typeface="David" panose="020E0502060401010101" pitchFamily="34" charset="-79"/>
                <a:cs typeface="David" panose="020E0502060401010101" pitchFamily="34" charset="-79"/>
              </a:rPr>
              <a:t>רשות </a:t>
            </a:r>
            <a:r>
              <a:rPr lang="he-IL" altLang="he-IL" sz="4000" b="1" dirty="0">
                <a:solidFill>
                  <a:schemeClr val="accent1"/>
                </a:solidFill>
                <a:latin typeface="David" panose="020E0502060401010101" pitchFamily="34" charset="-79"/>
                <a:cs typeface="David" panose="020E0502060401010101" pitchFamily="34" charset="-79"/>
              </a:rPr>
              <a:t>נחל הקישון</a:t>
            </a:r>
            <a:endParaRPr lang="en-US" altLang="he-IL" sz="4000" b="1" dirty="0">
              <a:solidFill>
                <a:schemeClr val="accent1"/>
              </a:solidFill>
              <a:latin typeface="David" panose="020E0502060401010101" pitchFamily="34" charset="-79"/>
              <a:cs typeface="David" panose="020E0502060401010101" pitchFamily="34" charset="-79"/>
            </a:endParaRPr>
          </a:p>
        </p:txBody>
      </p:sp>
      <p:sp>
        <p:nvSpPr>
          <p:cNvPr id="138245" name="Rectangle 11"/>
          <p:cNvSpPr>
            <a:spLocks noGrp="1" noChangeArrowheads="1"/>
          </p:cNvSpPr>
          <p:nvPr>
            <p:ph type="body" idx="1"/>
          </p:nvPr>
        </p:nvSpPr>
        <p:spPr>
          <a:xfrm>
            <a:off x="179512" y="980728"/>
            <a:ext cx="8820422" cy="4752528"/>
          </a:xfrm>
        </p:spPr>
        <p:txBody>
          <a:bodyPr>
            <a:noAutofit/>
          </a:bodyPr>
          <a:lstStyle/>
          <a:p>
            <a:pPr marL="0" indent="0" algn="just">
              <a:spcBef>
                <a:spcPct val="0"/>
              </a:spcBef>
              <a:buNone/>
            </a:pPr>
            <a:r>
              <a:rPr lang="he-IL" altLang="en-US" sz="2800" dirty="0" smtClean="0">
                <a:latin typeface="David" panose="020E0502060401010101" pitchFamily="34" charset="-79"/>
                <a:cs typeface="David" panose="020E0502060401010101" pitchFamily="34" charset="-79"/>
              </a:rPr>
              <a:t>רשות נחל הקישון הוקמה </a:t>
            </a:r>
            <a:r>
              <a:rPr lang="he-IL" altLang="en-US" sz="2800" dirty="0">
                <a:latin typeface="David" panose="020E0502060401010101" pitchFamily="34" charset="-79"/>
                <a:cs typeface="David" panose="020E0502060401010101" pitchFamily="34" charset="-79"/>
              </a:rPr>
              <a:t>בשנת </a:t>
            </a:r>
            <a:r>
              <a:rPr lang="he-IL" altLang="en-US" sz="2800" dirty="0" smtClean="0">
                <a:latin typeface="David" panose="020E0502060401010101" pitchFamily="34" charset="-79"/>
                <a:cs typeface="David" panose="020E0502060401010101" pitchFamily="34" charset="-79"/>
              </a:rPr>
              <a:t>1994 ביוזמת המשרד להגנת הסביבה ועיריית חיפה, מכוח צו רשויות נחלים ומעיינות, במטרה  לאפשר את </a:t>
            </a:r>
            <a:r>
              <a:rPr lang="he-IL" altLang="he-IL" sz="2800" dirty="0" smtClean="0">
                <a:latin typeface="David" panose="020E0502060401010101" pitchFamily="34" charset="-79"/>
                <a:cs typeface="David" panose="020E0502060401010101" pitchFamily="34" charset="-79"/>
              </a:rPr>
              <a:t>קיום </a:t>
            </a:r>
            <a:r>
              <a:rPr lang="he-IL" altLang="he-IL" sz="2800" dirty="0">
                <a:latin typeface="David" panose="020E0502060401010101" pitchFamily="34" charset="-79"/>
                <a:cs typeface="David" panose="020E0502060401010101" pitchFamily="34" charset="-79"/>
              </a:rPr>
              <a:t>הנחל כמערכת אקולוגית בת </a:t>
            </a:r>
            <a:r>
              <a:rPr lang="he-IL" altLang="he-IL" sz="2800" dirty="0" smtClean="0">
                <a:latin typeface="David" panose="020E0502060401010101" pitchFamily="34" charset="-79"/>
                <a:cs typeface="David" panose="020E0502060401010101" pitchFamily="34" charset="-79"/>
              </a:rPr>
              <a:t>קיימא, להפוך אותו ממטרד למשאב, ולהשיבו לציבור </a:t>
            </a:r>
            <a:r>
              <a:rPr lang="he-IL" altLang="he-IL" sz="2800" dirty="0">
                <a:latin typeface="David" panose="020E0502060401010101" pitchFamily="34" charset="-79"/>
                <a:cs typeface="David" panose="020E0502060401010101" pitchFamily="34" charset="-79"/>
              </a:rPr>
              <a:t>כנחל </a:t>
            </a:r>
            <a:r>
              <a:rPr lang="he-IL" altLang="he-IL" sz="2800" dirty="0" smtClean="0">
                <a:latin typeface="David" panose="020E0502060401010101" pitchFamily="34" charset="-79"/>
                <a:cs typeface="David" panose="020E0502060401010101" pitchFamily="34" charset="-79"/>
              </a:rPr>
              <a:t>חי, כנכס.</a:t>
            </a:r>
            <a:endParaRPr lang="he-IL" altLang="he-IL" sz="2800" dirty="0">
              <a:latin typeface="David" panose="020E0502060401010101" pitchFamily="34" charset="-79"/>
              <a:cs typeface="David" panose="020E0502060401010101" pitchFamily="34" charset="-79"/>
            </a:endParaRPr>
          </a:p>
          <a:p>
            <a:pPr marL="0" indent="0" algn="just">
              <a:spcBef>
                <a:spcPct val="0"/>
              </a:spcBef>
              <a:buFontTx/>
              <a:buNone/>
            </a:pPr>
            <a:endParaRPr lang="he-IL" altLang="en-US" sz="2800" dirty="0" smtClean="0">
              <a:latin typeface="David" panose="020E0502060401010101" pitchFamily="34" charset="-79"/>
              <a:cs typeface="David" panose="020E0502060401010101" pitchFamily="34" charset="-79"/>
            </a:endParaRPr>
          </a:p>
          <a:p>
            <a:pPr marL="0" indent="0" algn="just">
              <a:spcBef>
                <a:spcPct val="0"/>
              </a:spcBef>
              <a:buFontTx/>
              <a:buNone/>
            </a:pPr>
            <a:endParaRPr lang="he-IL" altLang="en-US" sz="2800" dirty="0">
              <a:latin typeface="David" panose="020E0502060401010101" pitchFamily="34" charset="-79"/>
              <a:cs typeface="David" panose="020E0502060401010101" pitchFamily="34" charset="-79"/>
            </a:endParaRPr>
          </a:p>
          <a:p>
            <a:pPr marL="0" indent="0" algn="just">
              <a:spcBef>
                <a:spcPct val="0"/>
              </a:spcBef>
              <a:buFontTx/>
              <a:buNone/>
            </a:pPr>
            <a:endParaRPr lang="he-IL" altLang="en-US" sz="2800" dirty="0" smtClean="0">
              <a:latin typeface="David" panose="020E0502060401010101" pitchFamily="34" charset="-79"/>
              <a:cs typeface="David" panose="020E0502060401010101" pitchFamily="34" charset="-79"/>
            </a:endParaRPr>
          </a:p>
          <a:p>
            <a:pPr marL="0" indent="0" algn="just">
              <a:spcBef>
                <a:spcPct val="0"/>
              </a:spcBef>
              <a:buFontTx/>
              <a:buNone/>
            </a:pPr>
            <a:endParaRPr lang="he-IL" altLang="en-US" sz="2800" dirty="0">
              <a:latin typeface="David" panose="020E0502060401010101" pitchFamily="34" charset="-79"/>
              <a:cs typeface="David" panose="020E0502060401010101" pitchFamily="34" charset="-79"/>
            </a:endParaRPr>
          </a:p>
          <a:p>
            <a:pPr marL="0" indent="0" algn="just">
              <a:spcBef>
                <a:spcPct val="0"/>
              </a:spcBef>
              <a:buFontTx/>
              <a:buNone/>
            </a:pPr>
            <a:endParaRPr lang="he-IL" altLang="en-US" sz="2800" dirty="0" smtClean="0">
              <a:latin typeface="David" panose="020E0502060401010101" pitchFamily="34" charset="-79"/>
              <a:cs typeface="David" panose="020E0502060401010101" pitchFamily="34" charset="-79"/>
            </a:endParaRPr>
          </a:p>
          <a:p>
            <a:pPr marL="0" indent="0" algn="just">
              <a:spcBef>
                <a:spcPct val="0"/>
              </a:spcBef>
              <a:buFontTx/>
              <a:buNone/>
            </a:pPr>
            <a:endParaRPr lang="he-IL" altLang="en-US" sz="2800" dirty="0">
              <a:latin typeface="David" panose="020E0502060401010101" pitchFamily="34" charset="-79"/>
              <a:cs typeface="David" panose="020E0502060401010101" pitchFamily="34" charset="-79"/>
            </a:endParaRPr>
          </a:p>
          <a:p>
            <a:pPr marL="0" indent="0" algn="just">
              <a:spcBef>
                <a:spcPct val="0"/>
              </a:spcBef>
              <a:buFontTx/>
              <a:buNone/>
            </a:pPr>
            <a:endParaRPr lang="he-IL" altLang="en-US" sz="2800" dirty="0" smtClean="0">
              <a:latin typeface="David" panose="020E0502060401010101" pitchFamily="34" charset="-79"/>
              <a:cs typeface="David" panose="020E0502060401010101" pitchFamily="34" charset="-79"/>
            </a:endParaRPr>
          </a:p>
          <a:p>
            <a:pPr marL="0" indent="0" algn="just">
              <a:spcBef>
                <a:spcPct val="0"/>
              </a:spcBef>
              <a:buFontTx/>
              <a:buNone/>
            </a:pPr>
            <a:endParaRPr lang="he-IL" altLang="en-US" sz="2800" dirty="0">
              <a:latin typeface="David" panose="020E0502060401010101" pitchFamily="34" charset="-79"/>
              <a:cs typeface="David" panose="020E0502060401010101" pitchFamily="34" charset="-79"/>
            </a:endParaRPr>
          </a:p>
          <a:p>
            <a:pPr marL="0" indent="0" algn="just">
              <a:spcBef>
                <a:spcPct val="0"/>
              </a:spcBef>
              <a:buFontTx/>
              <a:buNone/>
            </a:pPr>
            <a:r>
              <a:rPr lang="he-IL" altLang="en-US" sz="2800" dirty="0" smtClean="0">
                <a:latin typeface="David" panose="020E0502060401010101" pitchFamily="34" charset="-79"/>
                <a:cs typeface="David" panose="020E0502060401010101" pitchFamily="34" charset="-79"/>
              </a:rPr>
              <a:t>.</a:t>
            </a:r>
          </a:p>
          <a:p>
            <a:pPr marL="0" indent="0" algn="just" eaLnBrk="1" hangingPunct="1">
              <a:buFontTx/>
              <a:buNone/>
            </a:pPr>
            <a:endParaRPr lang="en-US" altLang="he-IL" sz="2800" dirty="0" smtClean="0">
              <a:solidFill>
                <a:srgbClr val="0070C0"/>
              </a:solidFill>
            </a:endParaRPr>
          </a:p>
        </p:txBody>
      </p:sp>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2</a:t>
            </a:fld>
            <a:endParaRPr lang="he-IL"/>
          </a:p>
        </p:txBody>
      </p:sp>
      <p:grpSp>
        <p:nvGrpSpPr>
          <p:cNvPr id="8" name="קבוצה 7"/>
          <p:cNvGrpSpPr/>
          <p:nvPr/>
        </p:nvGrpSpPr>
        <p:grpSpPr>
          <a:xfrm>
            <a:off x="1679680" y="2852936"/>
            <a:ext cx="6048672" cy="3891049"/>
            <a:chOff x="1976149" y="1302672"/>
            <a:chExt cx="6875462" cy="4248150"/>
          </a:xfrm>
        </p:grpSpPr>
        <p:pic>
          <p:nvPicPr>
            <p:cNvPr id="9" name="Picture 10" descr="PPP_CSHAP_CLP_circle puzzl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149" y="1302672"/>
              <a:ext cx="6875462" cy="4248150"/>
            </a:xfrm>
            <a:prstGeom prst="rect">
              <a:avLst/>
            </a:prstGeom>
            <a:ln>
              <a:noFill/>
            </a:ln>
            <a:effectLst>
              <a:outerShdw blurRad="292100" dist="139700" dir="2700000" algn="tl" rotWithShape="0">
                <a:srgbClr val="333333">
                  <a:alpha val="65000"/>
                </a:srgbClr>
              </a:outerShdw>
            </a:effectLst>
            <a:extLst/>
          </p:spPr>
        </p:pic>
        <p:sp>
          <p:nvSpPr>
            <p:cNvPr id="10" name="Rectangle 7"/>
            <p:cNvSpPr>
              <a:spLocks noChangeArrowheads="1"/>
            </p:cNvSpPr>
            <p:nvPr/>
          </p:nvSpPr>
          <p:spPr bwMode="auto">
            <a:xfrm>
              <a:off x="6634770" y="3454400"/>
              <a:ext cx="1870075" cy="8318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he-IL" altLang="he-IL" sz="2400" b="1" dirty="0">
                  <a:solidFill>
                    <a:srgbClr val="F8F8F8"/>
                  </a:solidFill>
                </a:rPr>
                <a:t>ניקוי קרקעית </a:t>
              </a:r>
            </a:p>
            <a:p>
              <a:pPr algn="ctr" eaLnBrk="1" hangingPunct="1">
                <a:spcBef>
                  <a:spcPct val="0"/>
                </a:spcBef>
                <a:buFontTx/>
                <a:buNone/>
              </a:pPr>
              <a:r>
                <a:rPr lang="he-IL" altLang="he-IL" sz="2400" b="1" dirty="0">
                  <a:solidFill>
                    <a:srgbClr val="F8F8F8"/>
                  </a:solidFill>
                </a:rPr>
                <a:t>הנחל</a:t>
              </a:r>
              <a:endParaRPr lang="en-US" altLang="he-IL" sz="2400" b="1" dirty="0">
                <a:solidFill>
                  <a:srgbClr val="F8F8F8"/>
                </a:solidFill>
              </a:endParaRPr>
            </a:p>
          </p:txBody>
        </p:sp>
        <p:sp>
          <p:nvSpPr>
            <p:cNvPr id="11" name="Rectangle 8"/>
            <p:cNvSpPr>
              <a:spLocks noChangeArrowheads="1"/>
            </p:cNvSpPr>
            <p:nvPr/>
          </p:nvSpPr>
          <p:spPr bwMode="auto">
            <a:xfrm>
              <a:off x="2700338" y="3640138"/>
              <a:ext cx="1601787" cy="4603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he-IL" altLang="he-IL" sz="2400" b="1" dirty="0">
                  <a:solidFill>
                    <a:srgbClr val="F8F8F8"/>
                  </a:solidFill>
                </a:rPr>
                <a:t>תוספת מים</a:t>
              </a:r>
              <a:endParaRPr lang="en-US" altLang="he-IL" sz="2400" b="1" dirty="0">
                <a:solidFill>
                  <a:srgbClr val="F8F8F8"/>
                </a:solidFill>
              </a:endParaRPr>
            </a:p>
          </p:txBody>
        </p:sp>
        <p:sp>
          <p:nvSpPr>
            <p:cNvPr id="12" name="Rectangle 9"/>
            <p:cNvSpPr>
              <a:spLocks noChangeArrowheads="1"/>
            </p:cNvSpPr>
            <p:nvPr/>
          </p:nvSpPr>
          <p:spPr bwMode="auto">
            <a:xfrm>
              <a:off x="4302125" y="1367642"/>
              <a:ext cx="2305050" cy="830262"/>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he-IL" altLang="he-IL" sz="2400" b="1" dirty="0">
                  <a:solidFill>
                    <a:srgbClr val="F8F8F8"/>
                  </a:solidFill>
                </a:rPr>
                <a:t>הפסקת זיהום</a:t>
              </a:r>
            </a:p>
            <a:p>
              <a:pPr algn="ctr" eaLnBrk="1" hangingPunct="1">
                <a:spcBef>
                  <a:spcPct val="0"/>
                </a:spcBef>
                <a:buFontTx/>
                <a:buNone/>
              </a:pPr>
              <a:r>
                <a:rPr lang="he-IL" altLang="he-IL" sz="2400" b="1" dirty="0">
                  <a:solidFill>
                    <a:srgbClr val="F8F8F8"/>
                  </a:solidFill>
                </a:rPr>
                <a:t> הנחל</a:t>
              </a:r>
              <a:endParaRPr lang="en-US" altLang="he-IL" sz="2400" b="1" dirty="0">
                <a:solidFill>
                  <a:srgbClr val="F8F8F8"/>
                </a:solidFill>
              </a:endParaRPr>
            </a:p>
          </p:txBody>
        </p:sp>
        <p:sp>
          <p:nvSpPr>
            <p:cNvPr id="13" name="Rectangle 11"/>
            <p:cNvSpPr>
              <a:spLocks noChangeArrowheads="1"/>
            </p:cNvSpPr>
            <p:nvPr/>
          </p:nvSpPr>
          <p:spPr bwMode="auto">
            <a:xfrm>
              <a:off x="4433094" y="2646836"/>
              <a:ext cx="1844675" cy="831850"/>
            </a:xfrm>
            <a:prstGeom prst="rect">
              <a:avLst/>
            </a:prstGeom>
            <a:noFill/>
            <a:ln w="9525">
              <a:noFill/>
              <a:miter lim="800000"/>
              <a:headEnd/>
              <a:tailEnd/>
            </a:ln>
          </p:spPr>
          <p:txBody>
            <a:bodyPr wrap="none">
              <a:spAutoFit/>
            </a:bodyPr>
            <a:lstStyle/>
            <a:p>
              <a:pPr algn="ctr">
                <a:defRPr/>
              </a:pPr>
              <a:r>
                <a:rPr lang="he-IL" sz="2400" b="1" dirty="0">
                  <a:solidFill>
                    <a:srgbClr val="00B050"/>
                  </a:solidFill>
                  <a:effectLst>
                    <a:outerShdw blurRad="38100" dist="38100" dir="2700000" algn="tl">
                      <a:srgbClr val="000000">
                        <a:alpha val="43137"/>
                      </a:srgbClr>
                    </a:outerShdw>
                  </a:effectLst>
                  <a:latin typeface="Arial" pitchFamily="34" charset="0"/>
                  <a:cs typeface="Arial" pitchFamily="34" charset="0"/>
                </a:rPr>
                <a:t>שיקום ושימור</a:t>
              </a:r>
            </a:p>
            <a:p>
              <a:pPr algn="ctr">
                <a:defRPr/>
              </a:pPr>
              <a:r>
                <a:rPr lang="he-IL" sz="2400" b="1" dirty="0">
                  <a:solidFill>
                    <a:srgbClr val="00B050"/>
                  </a:solidFill>
                  <a:effectLst>
                    <a:outerShdw blurRad="38100" dist="38100" dir="2700000" algn="tl">
                      <a:srgbClr val="000000">
                        <a:alpha val="43137"/>
                      </a:srgbClr>
                    </a:outerShdw>
                  </a:effectLst>
                  <a:latin typeface="Arial" pitchFamily="34" charset="0"/>
                  <a:cs typeface="Arial" pitchFamily="34" charset="0"/>
                </a:rPr>
                <a:t>בתי גידול</a:t>
              </a:r>
              <a:endParaRPr lang="en-US" sz="2400" b="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grpSp>
    </p:spTree>
    <p:extLst>
      <p:ext uri="{BB962C8B-B14F-4D97-AF65-F5344CB8AC3E}">
        <p14:creationId xmlns:p14="http://schemas.microsoft.com/office/powerpoint/2010/main" val="336786725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4" descr="coll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20</a:t>
            </a:fld>
            <a:endParaRPr lang="he-IL"/>
          </a:p>
        </p:txBody>
      </p:sp>
    </p:spTree>
    <p:extLst>
      <p:ext uri="{BB962C8B-B14F-4D97-AF65-F5344CB8AC3E}">
        <p14:creationId xmlns:p14="http://schemas.microsoft.com/office/powerpoint/2010/main" val="988267076"/>
      </p:ext>
    </p:extLst>
  </p:cSld>
  <p:clrMapOvr>
    <a:masterClrMapping/>
  </p:clrMapOvr>
  <p:transition advClick="0"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כותרת 17"/>
          <p:cNvSpPr>
            <a:spLocks noGrp="1"/>
          </p:cNvSpPr>
          <p:nvPr>
            <p:ph type="title"/>
          </p:nvPr>
        </p:nvSpPr>
        <p:spPr>
          <a:xfrm>
            <a:off x="1331640" y="240258"/>
            <a:ext cx="6877050" cy="452438"/>
          </a:xfrm>
        </p:spPr>
        <p:txBody>
          <a:bodyPr>
            <a:noAutofit/>
          </a:bodyPr>
          <a:lstStyle/>
          <a:p>
            <a:pPr eaLnBrk="1" hangingPunct="1"/>
            <a:r>
              <a:rPr lang="he-IL" altLang="he-IL" sz="3200" b="1" dirty="0" smtClean="0">
                <a:latin typeface="David" panose="020E0502060401010101" pitchFamily="34" charset="-79"/>
                <a:cs typeface="David" panose="020E0502060401010101" pitchFamily="34" charset="-79"/>
              </a:rPr>
              <a:t>אגן הקישון</a:t>
            </a:r>
          </a:p>
        </p:txBody>
      </p:sp>
      <p:cxnSp>
        <p:nvCxnSpPr>
          <p:cNvPr id="140297" name="מחבר ישר 27"/>
          <p:cNvCxnSpPr>
            <a:cxnSpLocks noChangeShapeType="1"/>
            <a:stCxn id="23" idx="0"/>
          </p:cNvCxnSpPr>
          <p:nvPr/>
        </p:nvCxnSpPr>
        <p:spPr bwMode="auto">
          <a:xfrm flipV="1">
            <a:off x="1758950" y="2073275"/>
            <a:ext cx="808038" cy="642938"/>
          </a:xfrm>
          <a:prstGeom prst="line">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0298" name="מחבר ישר 28"/>
          <p:cNvCxnSpPr>
            <a:cxnSpLocks noChangeShapeType="1"/>
          </p:cNvCxnSpPr>
          <p:nvPr/>
        </p:nvCxnSpPr>
        <p:spPr bwMode="auto">
          <a:xfrm rot="10800000" flipV="1">
            <a:off x="3243263" y="1946275"/>
            <a:ext cx="2944812" cy="982663"/>
          </a:xfrm>
          <a:prstGeom prst="line">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0299" name="מחבר ישר 31"/>
          <p:cNvCxnSpPr>
            <a:cxnSpLocks noChangeShapeType="1"/>
          </p:cNvCxnSpPr>
          <p:nvPr/>
        </p:nvCxnSpPr>
        <p:spPr bwMode="auto">
          <a:xfrm flipH="1">
            <a:off x="4759325" y="3875088"/>
            <a:ext cx="1641475" cy="627062"/>
          </a:xfrm>
          <a:prstGeom prst="line">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2" name="קבוצה 1"/>
          <p:cNvGrpSpPr/>
          <p:nvPr/>
        </p:nvGrpSpPr>
        <p:grpSpPr>
          <a:xfrm>
            <a:off x="995363" y="838200"/>
            <a:ext cx="7112000" cy="4216400"/>
            <a:chOff x="995363" y="838200"/>
            <a:chExt cx="7112000" cy="4216400"/>
          </a:xfrm>
        </p:grpSpPr>
        <p:pic>
          <p:nvPicPr>
            <p:cNvPr id="140292" name="תמונה 19" descr="map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156" y="838200"/>
              <a:ext cx="5715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6"/>
            <p:cNvSpPr txBox="1">
              <a:spLocks noChangeArrowheads="1"/>
            </p:cNvSpPr>
            <p:nvPr/>
          </p:nvSpPr>
          <p:spPr bwMode="auto">
            <a:xfrm>
              <a:off x="995363" y="2716213"/>
              <a:ext cx="1525587" cy="460375"/>
            </a:xfrm>
            <a:prstGeom prst="rect">
              <a:avLst/>
            </a:prstGeom>
            <a:solidFill>
              <a:schemeClr val="bg1"/>
            </a:solidFill>
            <a:ln w="28575">
              <a:solidFill>
                <a:srgbClr val="006699"/>
              </a:solidFill>
              <a:miter lim="800000"/>
              <a:headEnd/>
              <a:tailEnd/>
            </a:ln>
            <a:effectLst/>
          </p:spPr>
          <p:txBody>
            <a:bodyPr wrap="none">
              <a:spAutoFit/>
            </a:bodyPr>
            <a:lstStyle/>
            <a:p>
              <a:pPr eaLnBrk="0" hangingPunct="0">
                <a:defRPr/>
              </a:pPr>
              <a:r>
                <a:rPr lang="he-IL" altLang="en-US" sz="2400" b="1" dirty="0">
                  <a:solidFill>
                    <a:srgbClr val="009999"/>
                  </a:solidFill>
                  <a:effectLst>
                    <a:outerShdw blurRad="38100" dist="38100" dir="2700000" algn="tl">
                      <a:srgbClr val="C0C0C0"/>
                    </a:outerShdw>
                  </a:effectLst>
                  <a:latin typeface="Times New Roman" pitchFamily="18" charset="0"/>
                  <a:cs typeface="Arial" pitchFamily="34" charset="0"/>
                </a:rPr>
                <a:t>מורד הנחל</a:t>
              </a:r>
            </a:p>
          </p:txBody>
        </p:sp>
        <p:sp>
          <p:nvSpPr>
            <p:cNvPr id="140294" name="Text Box 13"/>
            <p:cNvSpPr txBox="1">
              <a:spLocks noChangeArrowheads="1"/>
            </p:cNvSpPr>
            <p:nvPr/>
          </p:nvSpPr>
          <p:spPr bwMode="auto">
            <a:xfrm>
              <a:off x="1877219" y="1385196"/>
              <a:ext cx="571500" cy="276225"/>
            </a:xfrm>
            <a:prstGeom prst="rect">
              <a:avLst/>
            </a:prstGeom>
            <a:solidFill>
              <a:schemeClr val="bg1"/>
            </a:solidFill>
            <a:ln w="9525">
              <a:solidFill>
                <a:srgbClr val="00000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he-IL" altLang="en-US" sz="1200" b="1" dirty="0">
                  <a:solidFill>
                    <a:srgbClr val="0066CC"/>
                  </a:solidFill>
                  <a:latin typeface="Times New Roman" pitchFamily="18" charset="0"/>
                </a:rPr>
                <a:t>חיפה</a:t>
              </a:r>
            </a:p>
          </p:txBody>
        </p:sp>
        <p:sp>
          <p:nvSpPr>
            <p:cNvPr id="25" name="Text Box 6"/>
            <p:cNvSpPr txBox="1">
              <a:spLocks noChangeArrowheads="1"/>
            </p:cNvSpPr>
            <p:nvPr/>
          </p:nvSpPr>
          <p:spPr bwMode="auto">
            <a:xfrm>
              <a:off x="6188075" y="1611313"/>
              <a:ext cx="1806575" cy="461962"/>
            </a:xfrm>
            <a:prstGeom prst="rect">
              <a:avLst/>
            </a:prstGeom>
            <a:solidFill>
              <a:schemeClr val="bg1"/>
            </a:solidFill>
            <a:ln w="28575">
              <a:solidFill>
                <a:srgbClr val="006699"/>
              </a:solidFill>
              <a:miter lim="800000"/>
              <a:headEnd/>
              <a:tailEnd/>
            </a:ln>
            <a:effectLst/>
          </p:spPr>
          <p:txBody>
            <a:bodyPr wrap="none">
              <a:spAutoFit/>
            </a:bodyPr>
            <a:lstStyle/>
            <a:p>
              <a:pPr eaLnBrk="0" hangingPunct="0">
                <a:defRPr/>
              </a:pPr>
              <a:r>
                <a:rPr lang="he-IL" altLang="en-US" sz="2400" b="1" dirty="0">
                  <a:solidFill>
                    <a:srgbClr val="009999"/>
                  </a:solidFill>
                  <a:effectLst>
                    <a:outerShdw blurRad="38100" dist="38100" dir="2700000" algn="tl">
                      <a:srgbClr val="C0C0C0"/>
                    </a:outerShdw>
                  </a:effectLst>
                  <a:latin typeface="Times New Roman" pitchFamily="18" charset="0"/>
                  <a:cs typeface="Arial" pitchFamily="34" charset="0"/>
                </a:rPr>
                <a:t>מפער הקישון</a:t>
              </a:r>
            </a:p>
          </p:txBody>
        </p:sp>
        <p:sp>
          <p:nvSpPr>
            <p:cNvPr id="26" name="Text Box 6"/>
            <p:cNvSpPr txBox="1">
              <a:spLocks noChangeArrowheads="1"/>
            </p:cNvSpPr>
            <p:nvPr/>
          </p:nvSpPr>
          <p:spPr bwMode="auto">
            <a:xfrm>
              <a:off x="6486525" y="3609975"/>
              <a:ext cx="1620838" cy="461963"/>
            </a:xfrm>
            <a:prstGeom prst="rect">
              <a:avLst/>
            </a:prstGeom>
            <a:solidFill>
              <a:schemeClr val="bg1"/>
            </a:solidFill>
            <a:ln w="28575">
              <a:solidFill>
                <a:srgbClr val="006699"/>
              </a:solidFill>
              <a:miter lim="800000"/>
              <a:headEnd/>
              <a:tailEnd/>
            </a:ln>
            <a:effectLst/>
          </p:spPr>
          <p:txBody>
            <a:bodyPr wrap="none">
              <a:spAutoFit/>
            </a:bodyPr>
            <a:lstStyle/>
            <a:p>
              <a:pPr eaLnBrk="0" hangingPunct="0">
                <a:defRPr/>
              </a:pPr>
              <a:r>
                <a:rPr lang="he-IL" altLang="en-US" sz="2400" b="1" dirty="0">
                  <a:solidFill>
                    <a:srgbClr val="009999"/>
                  </a:solidFill>
                  <a:effectLst>
                    <a:outerShdw blurRad="38100" dist="38100" dir="2700000" algn="tl">
                      <a:srgbClr val="C0C0C0"/>
                    </a:outerShdw>
                  </a:effectLst>
                  <a:latin typeface="Times New Roman" pitchFamily="18" charset="0"/>
                  <a:cs typeface="Arial" pitchFamily="34" charset="0"/>
                </a:rPr>
                <a:t>מעלה הנחל</a:t>
              </a:r>
            </a:p>
          </p:txBody>
        </p:sp>
        <p:sp>
          <p:nvSpPr>
            <p:cNvPr id="140300" name="Text Box 13"/>
            <p:cNvSpPr txBox="1">
              <a:spLocks noChangeArrowheads="1"/>
            </p:cNvSpPr>
            <p:nvPr/>
          </p:nvSpPr>
          <p:spPr bwMode="auto">
            <a:xfrm>
              <a:off x="5330825" y="4430713"/>
              <a:ext cx="576263" cy="282575"/>
            </a:xfrm>
            <a:prstGeom prst="rect">
              <a:avLst/>
            </a:prstGeom>
            <a:solidFill>
              <a:schemeClr val="bg1"/>
            </a:solidFill>
            <a:ln w="9525">
              <a:solidFill>
                <a:srgbClr val="00000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he-IL" altLang="en-US" sz="1200" b="1">
                  <a:solidFill>
                    <a:srgbClr val="0066CC"/>
                  </a:solidFill>
                  <a:latin typeface="Times New Roman" pitchFamily="18" charset="0"/>
                </a:rPr>
                <a:t>עפולה</a:t>
              </a:r>
            </a:p>
          </p:txBody>
        </p:sp>
      </p:grpSp>
      <p:sp>
        <p:nvSpPr>
          <p:cNvPr id="3" name="מציין מיקום של מספר שקופית 2"/>
          <p:cNvSpPr>
            <a:spLocks noGrp="1"/>
          </p:cNvSpPr>
          <p:nvPr>
            <p:ph type="sldNum" sz="quarter" idx="12"/>
          </p:nvPr>
        </p:nvSpPr>
        <p:spPr/>
        <p:txBody>
          <a:bodyPr/>
          <a:lstStyle/>
          <a:p>
            <a:fld id="{C4887BD0-6807-47D9-BA1C-13E1DB9092F4}" type="slidenum">
              <a:rPr lang="he-IL" smtClean="0"/>
              <a:pPr/>
              <a:t>3</a:t>
            </a:fld>
            <a:endParaRPr lang="he-IL"/>
          </a:p>
        </p:txBody>
      </p:sp>
    </p:spTree>
    <p:extLst>
      <p:ext uri="{BB962C8B-B14F-4D97-AF65-F5344CB8AC3E}">
        <p14:creationId xmlns:p14="http://schemas.microsoft.com/office/powerpoint/2010/main" val="36980524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C4887BD0-6807-47D9-BA1C-13E1DB9092F4}" type="slidenum">
              <a:rPr lang="he-IL" smtClean="0"/>
              <a:pPr/>
              <a:t>4</a:t>
            </a:fld>
            <a:endParaRPr lang="he-IL"/>
          </a:p>
        </p:txBody>
      </p:sp>
      <p:sp>
        <p:nvSpPr>
          <p:cNvPr id="5" name="Rectangle 10"/>
          <p:cNvSpPr txBox="1">
            <a:spLocks noChangeArrowheads="1"/>
          </p:cNvSpPr>
          <p:nvPr/>
        </p:nvSpPr>
        <p:spPr>
          <a:xfrm>
            <a:off x="827584" y="260648"/>
            <a:ext cx="7525841" cy="72008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altLang="he-IL" sz="4000" b="1" dirty="0" smtClean="0">
                <a:solidFill>
                  <a:schemeClr val="accent1"/>
                </a:solidFill>
                <a:latin typeface="David" panose="020E0502060401010101" pitchFamily="34" charset="-79"/>
                <a:cs typeface="David" panose="020E0502060401010101" pitchFamily="34" charset="-79"/>
              </a:rPr>
              <a:t>סוגי זיהום בנחל</a:t>
            </a:r>
            <a:endParaRPr lang="en-US" altLang="he-IL" sz="4000" b="1" dirty="0">
              <a:solidFill>
                <a:schemeClr val="accent1"/>
              </a:solidFill>
              <a:latin typeface="David" panose="020E0502060401010101" pitchFamily="34" charset="-79"/>
              <a:cs typeface="David" panose="020E0502060401010101" pitchFamily="34" charset="-79"/>
            </a:endParaRPr>
          </a:p>
        </p:txBody>
      </p:sp>
      <p:sp>
        <p:nvSpPr>
          <p:cNvPr id="6" name="מציין מיקום תוכן 2"/>
          <p:cNvSpPr>
            <a:spLocks noGrp="1"/>
          </p:cNvSpPr>
          <p:nvPr>
            <p:ph idx="1"/>
          </p:nvPr>
        </p:nvSpPr>
        <p:spPr>
          <a:xfrm>
            <a:off x="662880" y="1052736"/>
            <a:ext cx="8229600" cy="3124944"/>
          </a:xfrm>
        </p:spPr>
        <p:txBody>
          <a:bodyPr>
            <a:noAutofit/>
          </a:bodyPr>
          <a:lstStyle/>
          <a:p>
            <a:pPr algn="just">
              <a:spcBef>
                <a:spcPts val="0"/>
              </a:spcBef>
            </a:pPr>
            <a:r>
              <a:rPr lang="he-IL" sz="2800" dirty="0" smtClean="0">
                <a:latin typeface="David" panose="020E0502060401010101" pitchFamily="34" charset="-79"/>
                <a:cs typeface="David" panose="020E0502060401010101" pitchFamily="34" charset="-79"/>
              </a:rPr>
              <a:t>זיהום מוקדי – ממקור ידוע, ממוקד, קרי צינור מוצא קולחים</a:t>
            </a:r>
          </a:p>
          <a:p>
            <a:pPr algn="just">
              <a:spcBef>
                <a:spcPts val="0"/>
              </a:spcBef>
            </a:pPr>
            <a:r>
              <a:rPr lang="he-IL" sz="2800" dirty="0" smtClean="0">
                <a:latin typeface="David" panose="020E0502060401010101" pitchFamily="34" charset="-79"/>
                <a:cs typeface="David" panose="020E0502060401010101" pitchFamily="34" charset="-79"/>
              </a:rPr>
              <a:t>זיהום לא מוקדי – מקורו מבוזר, לדוגמא שדות חקלאיים, תעלות ניקוז כביש </a:t>
            </a:r>
            <a:endParaRPr lang="en-US" sz="2800" dirty="0">
              <a:latin typeface="David" panose="020E0502060401010101" pitchFamily="34" charset="-79"/>
              <a:cs typeface="David" panose="020E0502060401010101" pitchFamily="34" charset="-79"/>
            </a:endParaRPr>
          </a:p>
          <a:p>
            <a:pPr algn="just"/>
            <a:endParaRPr lang="en-US" sz="2800" dirty="0">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852936"/>
            <a:ext cx="5321784" cy="324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932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57200" y="-27384"/>
            <a:ext cx="8229600" cy="1143000"/>
          </a:xfrm>
        </p:spPr>
        <p:txBody>
          <a:bodyPr vert="horz" lIns="91440" tIns="45720" rIns="91440" bIns="45720" rtlCol="1" anchor="ctr">
            <a:normAutofit/>
          </a:bodyPr>
          <a:lstStyle/>
          <a:p>
            <a:r>
              <a:rPr lang="he-IL" altLang="he-IL" sz="4000" b="1" dirty="0" err="1">
                <a:solidFill>
                  <a:schemeClr val="accent1"/>
                </a:solidFill>
                <a:latin typeface="David" panose="020E0502060401010101" pitchFamily="34" charset="-79"/>
                <a:cs typeface="David" panose="020E0502060401010101" pitchFamily="34" charset="-79"/>
              </a:rPr>
              <a:t>התעשיה</a:t>
            </a:r>
            <a:r>
              <a:rPr lang="he-IL" altLang="he-IL" sz="4000" b="1" dirty="0">
                <a:solidFill>
                  <a:schemeClr val="accent1"/>
                </a:solidFill>
                <a:latin typeface="David" panose="020E0502060401010101" pitchFamily="34" charset="-79"/>
                <a:cs typeface="David" panose="020E0502060401010101" pitchFamily="34" charset="-79"/>
              </a:rPr>
              <a:t> לגדות הקישון</a:t>
            </a:r>
            <a:endParaRPr lang="en-US" altLang="he-IL" sz="4000" b="1" dirty="0">
              <a:solidFill>
                <a:schemeClr val="accent1"/>
              </a:solidFill>
              <a:latin typeface="David" panose="020E0502060401010101" pitchFamily="34" charset="-79"/>
              <a:cs typeface="David" panose="020E0502060401010101" pitchFamily="34" charset="-79"/>
            </a:endParaRPr>
          </a:p>
        </p:txBody>
      </p:sp>
      <p:grpSp>
        <p:nvGrpSpPr>
          <p:cNvPr id="2" name="קבוצה 1"/>
          <p:cNvGrpSpPr/>
          <p:nvPr/>
        </p:nvGrpSpPr>
        <p:grpSpPr>
          <a:xfrm>
            <a:off x="1547664" y="1028703"/>
            <a:ext cx="6734175" cy="4525962"/>
            <a:chOff x="428625" y="1357313"/>
            <a:chExt cx="6734175" cy="4525962"/>
          </a:xfrm>
        </p:grpSpPr>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357313"/>
              <a:ext cx="67341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4"/>
            <p:cNvSpPr txBox="1">
              <a:spLocks noChangeArrowheads="1"/>
            </p:cNvSpPr>
            <p:nvPr/>
          </p:nvSpPr>
          <p:spPr bwMode="auto">
            <a:xfrm>
              <a:off x="1995488" y="3348038"/>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b="1" dirty="0" err="1">
                  <a:solidFill>
                    <a:srgbClr val="FFFF00"/>
                  </a:solidFill>
                </a:rPr>
                <a:t>מט"ש</a:t>
              </a:r>
              <a:r>
                <a:rPr lang="he-IL" altLang="he-IL" sz="1800" b="1" dirty="0">
                  <a:solidFill>
                    <a:srgbClr val="FFFF00"/>
                  </a:solidFill>
                </a:rPr>
                <a:t> חיפה</a:t>
              </a:r>
              <a:endParaRPr lang="en-US" altLang="he-IL" sz="1800" b="1" dirty="0">
                <a:solidFill>
                  <a:srgbClr val="FFFF00"/>
                </a:solidFill>
              </a:endParaRPr>
            </a:p>
          </p:txBody>
        </p:sp>
        <p:sp>
          <p:nvSpPr>
            <p:cNvPr id="10250" name="Text Box 5"/>
            <p:cNvSpPr txBox="1">
              <a:spLocks noChangeArrowheads="1"/>
            </p:cNvSpPr>
            <p:nvPr/>
          </p:nvSpPr>
          <p:spPr bwMode="auto">
            <a:xfrm>
              <a:off x="2776538" y="220503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b="1" dirty="0">
                  <a:solidFill>
                    <a:srgbClr val="FFFF00"/>
                  </a:solidFill>
                </a:rPr>
                <a:t>בתי הזיקוק</a:t>
              </a:r>
              <a:endParaRPr lang="en-US" altLang="he-IL" sz="1800" b="1" dirty="0">
                <a:solidFill>
                  <a:srgbClr val="FFFF00"/>
                </a:solidFill>
              </a:endParaRPr>
            </a:p>
          </p:txBody>
        </p:sp>
        <p:sp>
          <p:nvSpPr>
            <p:cNvPr id="10251" name="Text Box 6"/>
            <p:cNvSpPr txBox="1">
              <a:spLocks noChangeArrowheads="1"/>
            </p:cNvSpPr>
            <p:nvPr/>
          </p:nvSpPr>
          <p:spPr bwMode="auto">
            <a:xfrm>
              <a:off x="4071938" y="2438400"/>
              <a:ext cx="1655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b="1" dirty="0">
                  <a:solidFill>
                    <a:srgbClr val="FFFF00"/>
                  </a:solidFill>
                </a:rPr>
                <a:t>חיפה כימיקלים</a:t>
              </a:r>
              <a:endParaRPr lang="en-US" altLang="he-IL" sz="1800" b="1" dirty="0">
                <a:solidFill>
                  <a:srgbClr val="FFFF00"/>
                </a:solidFill>
              </a:endParaRPr>
            </a:p>
          </p:txBody>
        </p:sp>
        <p:sp>
          <p:nvSpPr>
            <p:cNvPr id="10252" name="Text Box 7"/>
            <p:cNvSpPr txBox="1">
              <a:spLocks noChangeArrowheads="1"/>
            </p:cNvSpPr>
            <p:nvPr/>
          </p:nvSpPr>
          <p:spPr bwMode="auto">
            <a:xfrm>
              <a:off x="3889523" y="2919413"/>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b="1" dirty="0">
                  <a:solidFill>
                    <a:srgbClr val="FFFF00"/>
                  </a:solidFill>
                </a:rPr>
                <a:t>כרמל </a:t>
              </a:r>
              <a:r>
                <a:rPr lang="he-IL" altLang="he-IL" sz="1800" b="1" dirty="0" err="1">
                  <a:solidFill>
                    <a:srgbClr val="FFFF00"/>
                  </a:solidFill>
                </a:rPr>
                <a:t>אולפינים</a:t>
              </a:r>
              <a:endParaRPr lang="en-US" altLang="he-IL" sz="1800" b="1" dirty="0">
                <a:solidFill>
                  <a:srgbClr val="FFFF00"/>
                </a:solidFill>
              </a:endParaRPr>
            </a:p>
          </p:txBody>
        </p:sp>
        <p:sp>
          <p:nvSpPr>
            <p:cNvPr id="10253" name="Text Box 8"/>
            <p:cNvSpPr txBox="1">
              <a:spLocks noChangeArrowheads="1"/>
            </p:cNvSpPr>
            <p:nvPr/>
          </p:nvSpPr>
          <p:spPr bwMode="auto">
            <a:xfrm>
              <a:off x="5207000" y="3806825"/>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b="1" dirty="0">
                  <a:solidFill>
                    <a:srgbClr val="FFFF00"/>
                  </a:solidFill>
                </a:rPr>
                <a:t>דשנים</a:t>
              </a:r>
              <a:endParaRPr lang="en-US" altLang="he-IL" sz="1800" b="1" dirty="0">
                <a:solidFill>
                  <a:srgbClr val="FFFF00"/>
                </a:solidFill>
              </a:endParaRPr>
            </a:p>
          </p:txBody>
        </p:sp>
        <p:sp>
          <p:nvSpPr>
            <p:cNvPr id="10254" name="Text Box 9"/>
            <p:cNvSpPr txBox="1">
              <a:spLocks noChangeArrowheads="1"/>
            </p:cNvSpPr>
            <p:nvPr/>
          </p:nvSpPr>
          <p:spPr bwMode="auto">
            <a:xfrm>
              <a:off x="788988" y="2286000"/>
              <a:ext cx="156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800" b="1" dirty="0">
                  <a:solidFill>
                    <a:srgbClr val="FFFF00"/>
                  </a:solidFill>
                </a:rPr>
                <a:t>גדות ביוכימיה</a:t>
              </a:r>
              <a:endParaRPr lang="en-US" altLang="he-IL" sz="1800" b="1" dirty="0">
                <a:solidFill>
                  <a:srgbClr val="FFFF00"/>
                </a:solidFill>
              </a:endParaRPr>
            </a:p>
          </p:txBody>
        </p:sp>
        <p:sp>
          <p:nvSpPr>
            <p:cNvPr id="10255" name="Line 10"/>
            <p:cNvSpPr>
              <a:spLocks noChangeShapeType="1"/>
            </p:cNvSpPr>
            <p:nvPr/>
          </p:nvSpPr>
          <p:spPr bwMode="auto">
            <a:xfrm flipV="1">
              <a:off x="3435350" y="3302000"/>
              <a:ext cx="144463" cy="144463"/>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56" name="Line 11"/>
            <p:cNvSpPr>
              <a:spLocks noChangeShapeType="1"/>
            </p:cNvSpPr>
            <p:nvPr/>
          </p:nvSpPr>
          <p:spPr bwMode="auto">
            <a:xfrm flipH="1">
              <a:off x="3724275" y="3214688"/>
              <a:ext cx="419100" cy="15875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57" name="Line 12"/>
            <p:cNvSpPr>
              <a:spLocks noChangeShapeType="1"/>
            </p:cNvSpPr>
            <p:nvPr/>
          </p:nvSpPr>
          <p:spPr bwMode="auto">
            <a:xfrm flipH="1">
              <a:off x="3651250" y="2725738"/>
              <a:ext cx="649288" cy="576262"/>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58" name="Line 13"/>
            <p:cNvSpPr>
              <a:spLocks noChangeShapeType="1"/>
            </p:cNvSpPr>
            <p:nvPr/>
          </p:nvSpPr>
          <p:spPr bwMode="auto">
            <a:xfrm flipH="1">
              <a:off x="2787650" y="2509838"/>
              <a:ext cx="431800" cy="21590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59" name="Line 14"/>
            <p:cNvSpPr>
              <a:spLocks noChangeShapeType="1"/>
            </p:cNvSpPr>
            <p:nvPr/>
          </p:nvSpPr>
          <p:spPr bwMode="auto">
            <a:xfrm flipV="1">
              <a:off x="2282825" y="2438400"/>
              <a:ext cx="288925" cy="71438"/>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60" name="Line 15"/>
            <p:cNvSpPr>
              <a:spLocks noChangeShapeType="1"/>
            </p:cNvSpPr>
            <p:nvPr/>
          </p:nvSpPr>
          <p:spPr bwMode="auto">
            <a:xfrm flipH="1">
              <a:off x="5308600" y="4094163"/>
              <a:ext cx="215900" cy="144462"/>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pSp>
      <p:sp>
        <p:nvSpPr>
          <p:cNvPr id="13328" name="Rectangle 12"/>
          <p:cNvSpPr>
            <a:spLocks noChangeArrowheads="1"/>
          </p:cNvSpPr>
          <p:nvPr/>
        </p:nvSpPr>
        <p:spPr bwMode="auto">
          <a:xfrm>
            <a:off x="314325" y="6434138"/>
            <a:ext cx="3698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fld id="{EEC187F6-347B-43FD-B30F-A5A82BA64F10}" type="slidenum">
              <a:rPr lang="he-IL" altLang="he-IL" sz="1200" b="1"/>
              <a:pPr algn="ctr" eaLnBrk="1" hangingPunct="1">
                <a:spcBef>
                  <a:spcPct val="0"/>
                </a:spcBef>
                <a:buFontTx/>
                <a:buNone/>
              </a:pPr>
              <a:t>5</a:t>
            </a:fld>
            <a:endParaRPr lang="en-US" altLang="he-IL" sz="1200" b="1"/>
          </a:p>
        </p:txBody>
      </p:sp>
    </p:spTree>
    <p:extLst>
      <p:ext uri="{BB962C8B-B14F-4D97-AF65-F5344CB8AC3E}">
        <p14:creationId xmlns:p14="http://schemas.microsoft.com/office/powerpoint/2010/main" val="4151940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C:\Users\sharon.KISHON\AppData\Local\Microsoft\Windows\Temporary Internet Files\Content.Outlook\BOVD2JKA\pullut3 (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8510" y="1052736"/>
            <a:ext cx="3053889" cy="4205265"/>
          </a:xfrm>
          <a:prstGeom prst="rect">
            <a:avLst/>
          </a:prstGeom>
          <a:ln>
            <a:noFill/>
          </a:ln>
          <a:effectLst>
            <a:softEdge rad="112500"/>
          </a:effectLst>
          <a:extLst/>
        </p:spPr>
      </p:pic>
      <p:pic>
        <p:nvPicPr>
          <p:cNvPr id="9220" name="Picture 5" descr="C:\Users\sharon.KISHON\AppData\Local\Microsoft\Windows\Temporary Internet Files\Content.Outlook\BOVD2JKA\הנחל בעבר (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572" y="1052736"/>
            <a:ext cx="3128119" cy="2202877"/>
          </a:xfrm>
          <a:prstGeom prst="rect">
            <a:avLst/>
          </a:prstGeom>
          <a:ln>
            <a:noFill/>
          </a:ln>
          <a:effectLst>
            <a:softEdge rad="112500"/>
          </a:effectLst>
          <a:extLst/>
        </p:spPr>
      </p:pic>
      <p:pic>
        <p:nvPicPr>
          <p:cNvPr id="9221" name="Picture 5" descr="wast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572" y="3356992"/>
            <a:ext cx="3040223" cy="1846776"/>
          </a:xfrm>
          <a:prstGeom prst="rect">
            <a:avLst/>
          </a:prstGeom>
          <a:ln>
            <a:noFill/>
          </a:ln>
          <a:effectLst>
            <a:softEdge rad="112500"/>
          </a:effectLst>
          <a:extLst/>
        </p:spPr>
      </p:pic>
      <p:pic>
        <p:nvPicPr>
          <p:cNvPr id="922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2204864"/>
            <a:ext cx="2509838" cy="1882775"/>
          </a:xfrm>
          <a:prstGeom prst="rect">
            <a:avLst/>
          </a:prstGeom>
          <a:ln>
            <a:noFill/>
          </a:ln>
          <a:effectLst>
            <a:softEdge rad="112500"/>
          </a:effectLst>
          <a:extLst/>
        </p:spPr>
      </p:pic>
      <p:sp>
        <p:nvSpPr>
          <p:cNvPr id="148488" name="כותרת 1"/>
          <p:cNvSpPr>
            <a:spLocks noGrp="1"/>
          </p:cNvSpPr>
          <p:nvPr>
            <p:ph type="title"/>
          </p:nvPr>
        </p:nvSpPr>
        <p:spPr>
          <a:xfrm>
            <a:off x="500063" y="260648"/>
            <a:ext cx="8459787" cy="503238"/>
          </a:xfrm>
        </p:spPr>
        <p:txBody>
          <a:bodyPr vert="horz" lIns="91440" tIns="45720" rIns="91440" bIns="45720" rtlCol="1" anchor="ctr">
            <a:normAutofit fontScale="90000"/>
          </a:bodyPr>
          <a:lstStyle/>
          <a:p>
            <a:r>
              <a:rPr lang="he-IL" altLang="he-IL" sz="4000" b="1" dirty="0">
                <a:solidFill>
                  <a:schemeClr val="accent1"/>
                </a:solidFill>
                <a:latin typeface="David" panose="020E0502060401010101" pitchFamily="34" charset="-79"/>
                <a:cs typeface="David" panose="020E0502060401010101" pitchFamily="34" charset="-79"/>
              </a:rPr>
              <a:t>הזרמת שפכי תעשייה לקישון בשנות ה- 90</a:t>
            </a:r>
          </a:p>
        </p:txBody>
      </p:sp>
      <p:sp>
        <p:nvSpPr>
          <p:cNvPr id="2" name="מציין מיקום של מספר שקופית 1"/>
          <p:cNvSpPr>
            <a:spLocks noGrp="1"/>
          </p:cNvSpPr>
          <p:nvPr>
            <p:ph type="sldNum" sz="quarter" idx="12"/>
          </p:nvPr>
        </p:nvSpPr>
        <p:spPr/>
        <p:txBody>
          <a:bodyPr/>
          <a:lstStyle/>
          <a:p>
            <a:fld id="{C4887BD0-6807-47D9-BA1C-13E1DB9092F4}" type="slidenum">
              <a:rPr lang="he-IL" smtClean="0"/>
              <a:pPr/>
              <a:t>6</a:t>
            </a:fld>
            <a:endParaRPr lang="he-IL"/>
          </a:p>
        </p:txBody>
      </p:sp>
    </p:spTree>
    <p:extLst>
      <p:ext uri="{BB962C8B-B14F-4D97-AF65-F5344CB8AC3E}">
        <p14:creationId xmlns:p14="http://schemas.microsoft.com/office/powerpoint/2010/main" val="37746620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6632"/>
            <a:ext cx="8229600" cy="1143000"/>
          </a:xfrm>
        </p:spPr>
        <p:txBody>
          <a:bodyPr vert="horz" lIns="91440" tIns="45720" rIns="91440" bIns="45720" rtlCol="1" anchor="ctr">
            <a:normAutofit/>
          </a:bodyPr>
          <a:lstStyle/>
          <a:p>
            <a:r>
              <a:rPr lang="he-IL" sz="4000" b="1" dirty="0" smtClean="0">
                <a:solidFill>
                  <a:schemeClr val="accent1"/>
                </a:solidFill>
                <a:latin typeface="David" panose="020E0502060401010101" pitchFamily="34" charset="-79"/>
                <a:cs typeface="David" panose="020E0502060401010101" pitchFamily="34" charset="-79"/>
              </a:rPr>
              <a:t>התפתחות היתרי הזרמה לים</a:t>
            </a:r>
            <a:endParaRPr lang="he-IL" sz="4000"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539552" y="1052736"/>
            <a:ext cx="8229600" cy="3124944"/>
          </a:xfrm>
        </p:spPr>
        <p:txBody>
          <a:bodyPr>
            <a:noAutofit/>
          </a:bodyPr>
          <a:lstStyle/>
          <a:p>
            <a:pPr algn="just"/>
            <a:r>
              <a:rPr lang="he-IL" sz="2800" dirty="0" smtClean="0">
                <a:latin typeface="David" panose="020E0502060401010101" pitchFamily="34" charset="-79"/>
                <a:cs typeface="David" panose="020E0502060401010101" pitchFamily="34" charset="-79"/>
              </a:rPr>
              <a:t>בשנת </a:t>
            </a:r>
            <a:r>
              <a:rPr lang="he-IL" sz="2800" dirty="0">
                <a:latin typeface="David" panose="020E0502060401010101" pitchFamily="34" charset="-79"/>
                <a:cs typeface="David" panose="020E0502060401010101" pitchFamily="34" charset="-79"/>
              </a:rPr>
              <a:t>1998 הוחלט ע"י סמנכ"ל לאכיפה דאז במשרד </a:t>
            </a:r>
            <a:r>
              <a:rPr lang="he-IL" sz="2800" dirty="0" err="1">
                <a:latin typeface="David" panose="020E0502060401010101" pitchFamily="34" charset="-79"/>
                <a:cs typeface="David" panose="020E0502060401010101" pitchFamily="34" charset="-79"/>
              </a:rPr>
              <a:t>להגנה"ס</a:t>
            </a:r>
            <a:r>
              <a:rPr lang="he-IL" sz="2800" dirty="0">
                <a:latin typeface="David" panose="020E0502060401010101" pitchFamily="34" charset="-79"/>
                <a:cs typeface="David" panose="020E0502060401010101" pitchFamily="34" charset="-79"/>
              </a:rPr>
              <a:t>, להשתמש במתן "היתרי הזרמה לים" עבור המפעלים המזרימים את </a:t>
            </a:r>
            <a:r>
              <a:rPr lang="he-IL" sz="2800" dirty="0" err="1">
                <a:latin typeface="David" panose="020E0502060401010101" pitchFamily="34" charset="-79"/>
                <a:cs typeface="David" panose="020E0502060401010101" pitchFamily="34" charset="-79"/>
              </a:rPr>
              <a:t>קולחיהם</a:t>
            </a:r>
            <a:r>
              <a:rPr lang="he-IL" sz="2800" dirty="0">
                <a:latin typeface="David" panose="020E0502060401010101" pitchFamily="34" charset="-79"/>
                <a:cs typeface="David" panose="020E0502060401010101" pitchFamily="34" charset="-79"/>
              </a:rPr>
              <a:t> לנחל קישון. </a:t>
            </a:r>
            <a:endParaRPr lang="he-IL" sz="2800" dirty="0" smtClean="0">
              <a:latin typeface="David" panose="020E0502060401010101" pitchFamily="34" charset="-79"/>
              <a:cs typeface="David" panose="020E0502060401010101" pitchFamily="34" charset="-79"/>
            </a:endParaRPr>
          </a:p>
          <a:p>
            <a:pPr algn="just"/>
            <a:r>
              <a:rPr lang="he-IL" sz="2800" dirty="0" smtClean="0">
                <a:latin typeface="David" panose="020E0502060401010101" pitchFamily="34" charset="-79"/>
                <a:cs typeface="David" panose="020E0502060401010101" pitchFamily="34" charset="-79"/>
              </a:rPr>
              <a:t>הליך </a:t>
            </a:r>
            <a:r>
              <a:rPr lang="he-IL" sz="2800" dirty="0">
                <a:latin typeface="David" panose="020E0502060401010101" pitchFamily="34" charset="-79"/>
                <a:cs typeface="David" panose="020E0502060401010101" pitchFamily="34" charset="-79"/>
              </a:rPr>
              <a:t>זה מבוצע על פי </a:t>
            </a:r>
            <a:r>
              <a:rPr lang="he-IL" sz="2800" b="1" dirty="0">
                <a:latin typeface="David" panose="020E0502060401010101" pitchFamily="34" charset="-79"/>
                <a:cs typeface="David" panose="020E0502060401010101" pitchFamily="34" charset="-79"/>
              </a:rPr>
              <a:t>החוק למניעת זיהום הים ממקורות יבשתיים</a:t>
            </a:r>
            <a:r>
              <a:rPr lang="he-IL" sz="2800" dirty="0">
                <a:latin typeface="David" panose="020E0502060401010101" pitchFamily="34" charset="-79"/>
                <a:cs typeface="David" panose="020E0502060401010101" pitchFamily="34" charset="-79"/>
              </a:rPr>
              <a:t> וזאת על סמך התקדים שנוצר </a:t>
            </a:r>
            <a:r>
              <a:rPr lang="he-IL" sz="2800" dirty="0" smtClean="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rPr>
              <a:t>כאשר חייב היועץ המשפטי לממשלה את המשרד להגנת הסביבה להוציא היתר מסוג זה למפעל חיפה כימיקלים</a:t>
            </a:r>
            <a:r>
              <a:rPr lang="he-IL" sz="2800" dirty="0" smtClean="0">
                <a:latin typeface="David" panose="020E0502060401010101" pitchFamily="34" charset="-79"/>
                <a:cs typeface="David" panose="020E0502060401010101" pitchFamily="34" charset="-79"/>
              </a:rPr>
              <a:t>.</a:t>
            </a:r>
          </a:p>
          <a:p>
            <a:pPr algn="just"/>
            <a:r>
              <a:rPr lang="he-IL" sz="2800" dirty="0">
                <a:latin typeface="David" panose="020E0502060401010101" pitchFamily="34" charset="-79"/>
                <a:cs typeface="David" panose="020E0502060401010101" pitchFamily="34" charset="-79"/>
              </a:rPr>
              <a:t>צווי הרשאה להזרמה לנחלים ניתנים </a:t>
            </a:r>
            <a:r>
              <a:rPr lang="he-IL" sz="2800" dirty="0" smtClean="0">
                <a:latin typeface="David" panose="020E0502060401010101" pitchFamily="34" charset="-79"/>
                <a:cs typeface="David" panose="020E0502060401010101" pitchFamily="34" charset="-79"/>
              </a:rPr>
              <a:t>על </a:t>
            </a:r>
            <a:r>
              <a:rPr lang="he-IL" sz="2800" dirty="0">
                <a:latin typeface="David" panose="020E0502060401010101" pitchFamily="34" charset="-79"/>
                <a:cs typeface="David" panose="020E0502060401010101" pitchFamily="34" charset="-79"/>
              </a:rPr>
              <a:t>ידי </a:t>
            </a:r>
            <a:r>
              <a:rPr lang="he-IL" sz="2800" dirty="0" smtClean="0">
                <a:latin typeface="David" panose="020E0502060401010101" pitchFamily="34" charset="-79"/>
                <a:cs typeface="David" panose="020E0502060401010101" pitchFamily="34" charset="-79"/>
              </a:rPr>
              <a:t>רשות </a:t>
            </a:r>
            <a:r>
              <a:rPr lang="he-IL" sz="2800" dirty="0">
                <a:latin typeface="David" panose="020E0502060401010101" pitchFamily="34" charset="-79"/>
                <a:cs typeface="David" panose="020E0502060401010101" pitchFamily="34" charset="-79"/>
              </a:rPr>
              <a:t>המים, </a:t>
            </a:r>
            <a:r>
              <a:rPr lang="he-IL" sz="2800" dirty="0" err="1" smtClean="0">
                <a:latin typeface="David" panose="020E0502060401010101" pitchFamily="34" charset="-79"/>
                <a:cs typeface="David" panose="020E0502060401010101" pitchFamily="34" charset="-79"/>
              </a:rPr>
              <a:t>מכח</a:t>
            </a:r>
            <a:r>
              <a:rPr lang="he-IL" sz="2800" dirty="0" smtClean="0">
                <a:latin typeface="David" panose="020E0502060401010101" pitchFamily="34" charset="-79"/>
                <a:cs typeface="David" panose="020E0502060401010101" pitchFamily="34" charset="-79"/>
              </a:rPr>
              <a:t> </a:t>
            </a:r>
            <a:r>
              <a:rPr lang="he-IL" sz="2800" b="1" dirty="0" smtClean="0">
                <a:latin typeface="David" panose="020E0502060401010101" pitchFamily="34" charset="-79"/>
                <a:cs typeface="David" panose="020E0502060401010101" pitchFamily="34" charset="-79"/>
              </a:rPr>
              <a:t>חוק המים (1959), </a:t>
            </a:r>
            <a:r>
              <a:rPr lang="he-IL" sz="2800" dirty="0" smtClean="0">
                <a:latin typeface="David" panose="020E0502060401010101" pitchFamily="34" charset="-79"/>
                <a:cs typeface="David" panose="020E0502060401010101" pitchFamily="34" charset="-79"/>
              </a:rPr>
              <a:t>באמצעות ועדה מייעצת, שחברים </a:t>
            </a:r>
            <a:r>
              <a:rPr lang="he-IL" sz="2800" dirty="0">
                <a:latin typeface="David" panose="020E0502060401010101" pitchFamily="34" charset="-79"/>
                <a:cs typeface="David" panose="020E0502060401010101" pitchFamily="34" charset="-79"/>
              </a:rPr>
              <a:t>אנשי מקצוע מטעם המשרד להגנת הסביבה, משרד הבריאות ורשות המים</a:t>
            </a:r>
            <a:r>
              <a:rPr lang="he-IL" sz="2800" dirty="0" smtClean="0">
                <a:latin typeface="David" panose="020E0502060401010101" pitchFamily="34" charset="-79"/>
                <a:cs typeface="David" panose="020E0502060401010101" pitchFamily="34" charset="-79"/>
              </a:rPr>
              <a:t>. </a:t>
            </a:r>
            <a:endParaRPr lang="en-US" sz="28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C4887BD0-6807-47D9-BA1C-13E1DB9092F4}" type="slidenum">
              <a:rPr lang="he-IL" smtClean="0"/>
              <a:pPr/>
              <a:t>7</a:t>
            </a:fld>
            <a:endParaRPr lang="he-IL"/>
          </a:p>
        </p:txBody>
      </p:sp>
    </p:spTree>
    <p:extLst>
      <p:ext uri="{BB962C8B-B14F-4D97-AF65-F5344CB8AC3E}">
        <p14:creationId xmlns:p14="http://schemas.microsoft.com/office/powerpoint/2010/main" val="1880157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6632"/>
            <a:ext cx="8229600" cy="1143000"/>
          </a:xfrm>
        </p:spPr>
        <p:txBody>
          <a:bodyPr vert="horz" lIns="91440" tIns="45720" rIns="91440" bIns="45720" rtlCol="1" anchor="ctr">
            <a:normAutofit/>
          </a:bodyPr>
          <a:lstStyle/>
          <a:p>
            <a:r>
              <a:rPr lang="he-IL" sz="4000" b="1" dirty="0" smtClean="0">
                <a:solidFill>
                  <a:schemeClr val="accent1"/>
                </a:solidFill>
                <a:latin typeface="David" panose="020E0502060401010101" pitchFamily="34" charset="-79"/>
                <a:cs typeface="David" panose="020E0502060401010101" pitchFamily="34" charset="-79"/>
              </a:rPr>
              <a:t>התפתחות היתרי הזרמה לים</a:t>
            </a:r>
            <a:endParaRPr lang="he-IL" sz="4000"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539552" y="980728"/>
            <a:ext cx="8229600" cy="3124944"/>
          </a:xfrm>
        </p:spPr>
        <p:txBody>
          <a:bodyPr>
            <a:noAutofit/>
          </a:bodyPr>
          <a:lstStyle/>
          <a:p>
            <a:pPr algn="just"/>
            <a:r>
              <a:rPr lang="he-IL" sz="2800" dirty="0" smtClean="0">
                <a:latin typeface="David" panose="020E0502060401010101" pitchFamily="34" charset="-79"/>
                <a:cs typeface="David" panose="020E0502060401010101" pitchFamily="34" charset="-79"/>
              </a:rPr>
              <a:t>היתרי </a:t>
            </a:r>
            <a:r>
              <a:rPr lang="he-IL" sz="2800" dirty="0">
                <a:latin typeface="David" panose="020E0502060401010101" pitchFamily="34" charset="-79"/>
                <a:cs typeface="David" panose="020E0502060401010101" pitchFamily="34" charset="-79"/>
              </a:rPr>
              <a:t>הזרמה לים ניתנים ע"י ועדה בין-משרדית, בראשותה עומד נציג המשרד להגנת הסביבה. חברים בה נציגי משרדי הממשלה הבאים: משרד הביטחון, משרד הבריאות, משרד התחבורה, משרד התיירות, משרד החקלאות, משרד התעשייה והמסחר, רשות המים ונציג הארגונים הסביבתיים. רשות נחל הקישון אינה חברה בוועדה, אולם מוסרת את חוות דעתה בנוגע </a:t>
            </a:r>
            <a:r>
              <a:rPr lang="he-IL" sz="2800" dirty="0" err="1">
                <a:latin typeface="David" panose="020E0502060401010101" pitchFamily="34" charset="-79"/>
                <a:cs typeface="David" panose="020E0502060401010101" pitchFamily="34" charset="-79"/>
              </a:rPr>
              <a:t>להזרמות</a:t>
            </a:r>
            <a:r>
              <a:rPr lang="he-IL" sz="2800" dirty="0">
                <a:latin typeface="David" panose="020E0502060401010101" pitchFamily="34" charset="-79"/>
                <a:cs typeface="David" panose="020E0502060401010101" pitchFamily="34" charset="-79"/>
              </a:rPr>
              <a:t> המתבצעות דרך נחל קישון. </a:t>
            </a:r>
            <a:endParaRPr lang="en-US" sz="2800" dirty="0">
              <a:latin typeface="David" panose="020E0502060401010101" pitchFamily="34" charset="-79"/>
              <a:cs typeface="David" panose="020E0502060401010101" pitchFamily="34" charset="-79"/>
            </a:endParaRPr>
          </a:p>
          <a:p>
            <a:pPr algn="just"/>
            <a:r>
              <a:rPr lang="he-IL" sz="2800" dirty="0">
                <a:latin typeface="David" panose="020E0502060401010101" pitchFamily="34" charset="-79"/>
                <a:cs typeface="David" panose="020E0502060401010101" pitchFamily="34" charset="-79"/>
              </a:rPr>
              <a:t>היתרים הניתנים למפעלים כוללים אמות מידה להזרמה לים ודרישות פרטניות של איכויות ההזרמה </a:t>
            </a:r>
            <a:r>
              <a:rPr lang="he-IL" sz="2800" b="1" u="sng" dirty="0">
                <a:latin typeface="David" panose="020E0502060401010101" pitchFamily="34" charset="-79"/>
                <a:cs typeface="David" panose="020E0502060401010101" pitchFamily="34" charset="-79"/>
              </a:rPr>
              <a:t>לכל מפעל ומפעל בהתאם לאופי שפכיו. </a:t>
            </a:r>
            <a:endParaRPr lang="he-IL" sz="2800" b="1" u="sng" dirty="0" smtClean="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C4887BD0-6807-47D9-BA1C-13E1DB9092F4}" type="slidenum">
              <a:rPr lang="he-IL" smtClean="0"/>
              <a:pPr/>
              <a:t>8</a:t>
            </a:fld>
            <a:endParaRPr lang="he-IL"/>
          </a:p>
        </p:txBody>
      </p:sp>
    </p:spTree>
    <p:extLst>
      <p:ext uri="{BB962C8B-B14F-4D97-AF65-F5344CB8AC3E}">
        <p14:creationId xmlns:p14="http://schemas.microsoft.com/office/powerpoint/2010/main" val="2877152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6632"/>
            <a:ext cx="8229600" cy="1143000"/>
          </a:xfrm>
        </p:spPr>
        <p:txBody>
          <a:bodyPr vert="horz" lIns="91440" tIns="45720" rIns="91440" bIns="45720" rtlCol="1" anchor="ctr">
            <a:normAutofit/>
          </a:bodyPr>
          <a:lstStyle/>
          <a:p>
            <a:r>
              <a:rPr lang="he-IL" sz="4000" b="1" dirty="0" smtClean="0">
                <a:solidFill>
                  <a:schemeClr val="accent1"/>
                </a:solidFill>
                <a:latin typeface="David" panose="020E0502060401010101" pitchFamily="34" charset="-79"/>
                <a:cs typeface="David" panose="020E0502060401010101" pitchFamily="34" charset="-79"/>
              </a:rPr>
              <a:t>התפתחות היתרי הזרמה לים</a:t>
            </a:r>
            <a:endParaRPr lang="he-IL" sz="4000"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539552" y="1384176"/>
            <a:ext cx="8229600" cy="3124944"/>
          </a:xfrm>
        </p:spPr>
        <p:txBody>
          <a:bodyPr>
            <a:noAutofit/>
          </a:bodyPr>
          <a:lstStyle/>
          <a:p>
            <a:pPr algn="just"/>
            <a:r>
              <a:rPr lang="he-IL" sz="2800" b="1" dirty="0" smtClean="0">
                <a:latin typeface="David" panose="020E0502060401010101" pitchFamily="34" charset="-79"/>
                <a:cs typeface="David" panose="020E0502060401010101" pitchFamily="34" charset="-79"/>
              </a:rPr>
              <a:t>בהסתמך </a:t>
            </a:r>
            <a:r>
              <a:rPr lang="he-IL" sz="2800" b="1" dirty="0">
                <a:latin typeface="David" panose="020E0502060401010101" pitchFamily="34" charset="-79"/>
                <a:cs typeface="David" panose="020E0502060401010101" pitchFamily="34" charset="-79"/>
              </a:rPr>
              <a:t>על החלטות הממשלה מס' 969 ו-1509, רשות נחל הקישון מתנגדת למתן היתרי הזרמה לים דרך נחל קישון, או לשימוש בנחל כאמצעי מתווך בין מוצא המפעל ליעד הסילוק המוגדר במתן ההיתר. </a:t>
            </a:r>
            <a:endParaRPr lang="he-IL" sz="2800" b="1" dirty="0" smtClean="0">
              <a:latin typeface="David" panose="020E0502060401010101" pitchFamily="34" charset="-79"/>
              <a:cs typeface="David" panose="020E0502060401010101" pitchFamily="34" charset="-79"/>
            </a:endParaRPr>
          </a:p>
          <a:p>
            <a:pPr algn="just"/>
            <a:r>
              <a:rPr lang="he-IL" sz="2800" b="1" dirty="0" smtClean="0">
                <a:latin typeface="David" panose="020E0502060401010101" pitchFamily="34" charset="-79"/>
                <a:cs typeface="David" panose="020E0502060401010101" pitchFamily="34" charset="-79"/>
              </a:rPr>
              <a:t>המפעלים </a:t>
            </a:r>
            <a:r>
              <a:rPr lang="he-IL" sz="2800" b="1" dirty="0">
                <a:latin typeface="David" panose="020E0502060401010101" pitchFamily="34" charset="-79"/>
                <a:cs typeface="David" panose="020E0502060401010101" pitchFamily="34" charset="-79"/>
              </a:rPr>
              <a:t>נדרשים במסגרת חידוש היתרי ההזרמה, להציג </a:t>
            </a:r>
            <a:r>
              <a:rPr lang="he-IL" sz="2800" b="1" dirty="0" err="1">
                <a:latin typeface="David" panose="020E0502060401010101" pitchFamily="34" charset="-79"/>
                <a:cs typeface="David" panose="020E0502060401010101" pitchFamily="34" charset="-79"/>
              </a:rPr>
              <a:t>תוכנית</a:t>
            </a:r>
            <a:r>
              <a:rPr lang="he-IL" sz="2800" b="1" dirty="0">
                <a:latin typeface="David" panose="020E0502060401010101" pitchFamily="34" charset="-79"/>
                <a:cs typeface="David" panose="020E0502060401010101" pitchFamily="34" charset="-79"/>
              </a:rPr>
              <a:t> עבודה מסודרת לרבות לוחות זמנים, לשדרוג מערכי הטיפול לצורך עמידה בערכים התואמים את ועדת ענבר.</a:t>
            </a:r>
            <a:endParaRPr lang="en-US" sz="2800" dirty="0">
              <a:latin typeface="David" panose="020E0502060401010101" pitchFamily="34" charset="-79"/>
              <a:cs typeface="David" panose="020E0502060401010101" pitchFamily="34" charset="-79"/>
            </a:endParaRPr>
          </a:p>
          <a:p>
            <a:pPr algn="just"/>
            <a:endParaRPr lang="en-US" sz="28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C4887BD0-6807-47D9-BA1C-13E1DB9092F4}" type="slidenum">
              <a:rPr lang="he-IL" smtClean="0"/>
              <a:pPr/>
              <a:t>9</a:t>
            </a:fld>
            <a:endParaRPr lang="he-IL"/>
          </a:p>
        </p:txBody>
      </p:sp>
    </p:spTree>
    <p:extLst>
      <p:ext uri="{BB962C8B-B14F-4D97-AF65-F5344CB8AC3E}">
        <p14:creationId xmlns:p14="http://schemas.microsoft.com/office/powerpoint/2010/main" val="1020281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5770</TotalTime>
  <Words>1092</Words>
  <Application>Microsoft Office PowerPoint</Application>
  <PresentationFormat>‫הצגה על המסך (4:3)</PresentationFormat>
  <Paragraphs>163</Paragraphs>
  <Slides>20</Slides>
  <Notes>7</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ערכת נושא Office</vt:lpstr>
      <vt:lpstr>מצגת של PowerPoint</vt:lpstr>
      <vt:lpstr>רשות נחל הקישון</vt:lpstr>
      <vt:lpstr>אגן הקישון</vt:lpstr>
      <vt:lpstr>מצגת של PowerPoint</vt:lpstr>
      <vt:lpstr>התעשיה לגדות הקישון</vt:lpstr>
      <vt:lpstr>הזרמת שפכי תעשייה לקישון בשנות ה- 90</vt:lpstr>
      <vt:lpstr>התפתחות היתרי הזרמה לים</vt:lpstr>
      <vt:lpstr>התפתחות היתרי הזרמה לים</vt:lpstr>
      <vt:lpstr>התפתחות היתרי הזרמה לים</vt:lpstr>
      <vt:lpstr>השיפור באיכות מי הנחל מדידות באזור גשר ההסתדרות חיפה</vt:lpstr>
      <vt:lpstr>שינויים קיצוניים בריכוז החמצן המומס במים (אאוטריפיקציה)</vt:lpstr>
      <vt:lpstr> עומס מזהמים שמקורם בקולחי מפעלי התעשייה</vt:lpstr>
      <vt:lpstr>מצגת של PowerPoint</vt:lpstr>
      <vt:lpstr>הרבדת מזהמים בקרקעית הנחל</vt:lpstr>
      <vt:lpstr>פרויקט ניקוי קרקעית הקישון</vt:lpstr>
      <vt:lpstr>ניטור הידרו-ביולוגי</vt:lpstr>
      <vt:lpstr>מערך ניטור</vt:lpstr>
      <vt:lpstr>סיכום ומבט לעתיד</vt:lpstr>
      <vt:lpstr>סיכום</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כללית רשות נחל הקישון 2014.pptx</dc:title>
  <dc:subject>קהילה ויחסי ציבור</dc:subject>
  <dc:creator/>
  <cp:keywords/>
  <dc:description>לביקורים ברשות</dc:description>
  <cp:lastModifiedBy>Rakefet Kovalio Roth</cp:lastModifiedBy>
  <cp:revision>153</cp:revision>
  <dcterms:created xsi:type="dcterms:W3CDTF">2014-08-06T07:35:31Z</dcterms:created>
  <dcterms:modified xsi:type="dcterms:W3CDTF">2018-03-20T06:27:23Z</dcterms:modified>
</cp:coreProperties>
</file>