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69" r:id="rId3"/>
    <p:sldId id="280" r:id="rId4"/>
    <p:sldId id="293" r:id="rId5"/>
    <p:sldId id="294" r:id="rId6"/>
    <p:sldId id="272" r:id="rId7"/>
    <p:sldId id="265" r:id="rId8"/>
    <p:sldId id="282" r:id="rId9"/>
    <p:sldId id="283" r:id="rId10"/>
    <p:sldId id="284" r:id="rId11"/>
    <p:sldId id="285" r:id="rId12"/>
    <p:sldId id="289" r:id="rId13"/>
    <p:sldId id="287" r:id="rId14"/>
    <p:sldId id="288" r:id="rId15"/>
    <p:sldId id="295" r:id="rId16"/>
    <p:sldId id="270" r:id="rId17"/>
    <p:sldId id="296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04A-EBBA-457D-A112-CB62ED4B3321}" type="datetimeFigureOut">
              <a:rPr lang="en-US" smtClean="0"/>
              <a:t>18-Mar-18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A8A-8C72-4CC3-96FF-67296E0A7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0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04A-EBBA-457D-A112-CB62ED4B3321}" type="datetimeFigureOut">
              <a:rPr lang="en-US" smtClean="0"/>
              <a:t>18-Mar-18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A8A-8C72-4CC3-96FF-67296E0A7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3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04A-EBBA-457D-A112-CB62ED4B3321}" type="datetimeFigureOut">
              <a:rPr lang="en-US" smtClean="0"/>
              <a:t>18-Mar-18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A8A-8C72-4CC3-96FF-67296E0A73F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3512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04A-EBBA-457D-A112-CB62ED4B3321}" type="datetimeFigureOut">
              <a:rPr lang="en-US" smtClean="0"/>
              <a:t>18-Mar-18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A8A-8C72-4CC3-96FF-67296E0A7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79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04A-EBBA-457D-A112-CB62ED4B3321}" type="datetimeFigureOut">
              <a:rPr lang="en-US" smtClean="0"/>
              <a:t>18-Mar-18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A8A-8C72-4CC3-96FF-67296E0A73F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5921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04A-EBBA-457D-A112-CB62ED4B3321}" type="datetimeFigureOut">
              <a:rPr lang="en-US" smtClean="0"/>
              <a:t>18-Mar-18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A8A-8C72-4CC3-96FF-67296E0A7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04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04A-EBBA-457D-A112-CB62ED4B3321}" type="datetimeFigureOut">
              <a:rPr lang="en-US" smtClean="0"/>
              <a:t>18-Mar-18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A8A-8C72-4CC3-96FF-67296E0A7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73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04A-EBBA-457D-A112-CB62ED4B3321}" type="datetimeFigureOut">
              <a:rPr lang="en-US" smtClean="0"/>
              <a:t>18-Mar-18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A8A-8C72-4CC3-96FF-67296E0A7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04A-EBBA-457D-A112-CB62ED4B3321}" type="datetimeFigureOut">
              <a:rPr lang="en-US" smtClean="0"/>
              <a:t>18-Mar-18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A8A-8C72-4CC3-96FF-67296E0A7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3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04A-EBBA-457D-A112-CB62ED4B3321}" type="datetimeFigureOut">
              <a:rPr lang="en-US" smtClean="0"/>
              <a:t>18-Mar-18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A8A-8C72-4CC3-96FF-67296E0A7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3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04A-EBBA-457D-A112-CB62ED4B3321}" type="datetimeFigureOut">
              <a:rPr lang="en-US" smtClean="0"/>
              <a:t>18-Mar-18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A8A-8C72-4CC3-96FF-67296E0A7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7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04A-EBBA-457D-A112-CB62ED4B3321}" type="datetimeFigureOut">
              <a:rPr lang="en-US" smtClean="0"/>
              <a:t>18-Mar-18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A8A-8C72-4CC3-96FF-67296E0A7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0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04A-EBBA-457D-A112-CB62ED4B3321}" type="datetimeFigureOut">
              <a:rPr lang="en-US" smtClean="0"/>
              <a:t>18-Mar-18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A8A-8C72-4CC3-96FF-67296E0A7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4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04A-EBBA-457D-A112-CB62ED4B3321}" type="datetimeFigureOut">
              <a:rPr lang="en-US" smtClean="0"/>
              <a:t>18-Mar-18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A8A-8C72-4CC3-96FF-67296E0A7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9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04A-EBBA-457D-A112-CB62ED4B3321}" type="datetimeFigureOut">
              <a:rPr lang="en-US" smtClean="0"/>
              <a:t>18-Mar-18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A8A-8C72-4CC3-96FF-67296E0A7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1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04A-EBBA-457D-A112-CB62ED4B3321}" type="datetimeFigureOut">
              <a:rPr lang="en-US" smtClean="0"/>
              <a:t>18-Mar-18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A8A-8C72-4CC3-96FF-67296E0A7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4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C004A-EBBA-457D-A112-CB62ED4B3321}" type="datetimeFigureOut">
              <a:rPr lang="en-US" smtClean="0"/>
              <a:t>18-Mar-18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F05A8A-8C72-4CC3-96FF-67296E0A7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115" y="978800"/>
            <a:ext cx="9144000" cy="2143388"/>
          </a:xfrm>
        </p:spPr>
        <p:txBody>
          <a:bodyPr>
            <a:noAutofit/>
          </a:bodyPr>
          <a:lstStyle/>
          <a:p>
            <a:pPr algn="r" rtl="1"/>
            <a:r>
              <a:rPr lang="he-IL" sz="4800" b="1" dirty="0" smtClean="0"/>
              <a:t>השפעת </a:t>
            </a:r>
            <a:r>
              <a:rPr lang="he-IL" sz="4800" b="1" dirty="0" err="1" smtClean="0"/>
              <a:t>הקולחין</a:t>
            </a:r>
            <a:r>
              <a:rPr lang="he-IL" sz="4800" b="1" dirty="0" smtClean="0"/>
              <a:t> על הסביבה הימית </a:t>
            </a:r>
            <a:r>
              <a:rPr lang="he-IL" sz="4800" b="1" dirty="0" smtClean="0"/>
              <a:t>לאורך חופי הים התיכון הישראלי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886" y="3535955"/>
            <a:ext cx="6663098" cy="1100444"/>
          </a:xfrm>
        </p:spPr>
        <p:txBody>
          <a:bodyPr>
            <a:normAutofit/>
          </a:bodyPr>
          <a:lstStyle/>
          <a:p>
            <a:pPr algn="r" rtl="1"/>
            <a:r>
              <a:rPr lang="he-IL" sz="2800" dirty="0" smtClean="0">
                <a:solidFill>
                  <a:schemeClr val="tx1"/>
                </a:solidFill>
              </a:rPr>
              <a:t>ג'ק </a:t>
            </a:r>
            <a:r>
              <a:rPr lang="he-IL" sz="2800" dirty="0" smtClean="0">
                <a:solidFill>
                  <a:schemeClr val="tx1"/>
                </a:solidFill>
              </a:rPr>
              <a:t>סילברמן</a:t>
            </a:r>
          </a:p>
          <a:p>
            <a:pPr algn="r" rtl="1"/>
            <a:r>
              <a:rPr lang="he-IL" sz="2800" dirty="0" smtClean="0">
                <a:solidFill>
                  <a:schemeClr val="tx1"/>
                </a:solidFill>
              </a:rPr>
              <a:t>דוא"ל </a:t>
            </a:r>
            <a:r>
              <a:rPr lang="en-US" sz="2800" dirty="0" smtClean="0">
                <a:solidFill>
                  <a:schemeClr val="tx1"/>
                </a:solidFill>
              </a:rPr>
              <a:t>jacobs1@ocean.org.il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4879170"/>
            <a:ext cx="2468880" cy="18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Biogeochemical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8565506" cy="3424107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ECOLAB</a:t>
            </a:r>
            <a:r>
              <a:rPr lang="he-IL" sz="2000" dirty="0" smtClean="0"/>
              <a:t> </a:t>
            </a:r>
            <a:r>
              <a:rPr lang="en-US" sz="2000" dirty="0" smtClean="0"/>
              <a:t>by </a:t>
            </a:r>
            <a:r>
              <a:rPr lang="en-US" sz="2000" dirty="0" err="1" smtClean="0"/>
              <a:t>dhi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We used </a:t>
            </a:r>
            <a:r>
              <a:rPr lang="en-US" sz="2000" dirty="0"/>
              <a:t>the </a:t>
            </a:r>
            <a:r>
              <a:rPr lang="en-US" sz="2000" dirty="0" err="1" smtClean="0"/>
              <a:t>WQnutrientsChl.ecolab</a:t>
            </a:r>
            <a:r>
              <a:rPr lang="en-US" sz="2000" dirty="0" smtClean="0"/>
              <a:t> template, which has 7 state variables, including: </a:t>
            </a:r>
            <a:r>
              <a:rPr lang="en-US" sz="2000" dirty="0" smtClean="0"/>
              <a:t>BOD, DO, CHL, NH</a:t>
            </a:r>
            <a:r>
              <a:rPr lang="he-IL" sz="2000" dirty="0" smtClean="0"/>
              <a:t>4</a:t>
            </a:r>
            <a:r>
              <a:rPr lang="en-US" sz="2000" dirty="0" smtClean="0"/>
              <a:t>, NO</a:t>
            </a:r>
            <a:r>
              <a:rPr lang="he-IL" sz="2000" dirty="0" smtClean="0"/>
              <a:t>2</a:t>
            </a:r>
            <a:r>
              <a:rPr lang="en-US" sz="2000" dirty="0" smtClean="0"/>
              <a:t>, NO</a:t>
            </a:r>
            <a:r>
              <a:rPr lang="he-IL" sz="2000" dirty="0" smtClean="0"/>
              <a:t>3</a:t>
            </a:r>
            <a:r>
              <a:rPr lang="en-US" sz="2000" dirty="0" smtClean="0"/>
              <a:t>, PO</a:t>
            </a:r>
            <a:r>
              <a:rPr lang="he-IL" sz="2000" dirty="0" smtClean="0"/>
              <a:t>4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r>
              <a:rPr lang="en-US" sz="2000" dirty="0" smtClean="0"/>
              <a:t>The module has 19 processes, 36 constants and 12 auxiliary constants (temp, </a:t>
            </a:r>
            <a:r>
              <a:rPr lang="en-US" sz="2000" dirty="0" err="1" smtClean="0"/>
              <a:t>sal</a:t>
            </a:r>
            <a:r>
              <a:rPr lang="en-US" sz="2000" dirty="0" smtClean="0"/>
              <a:t>, </a:t>
            </a:r>
            <a:r>
              <a:rPr lang="en-US" sz="2000" dirty="0" err="1" smtClean="0"/>
              <a:t>ws</a:t>
            </a:r>
            <a:r>
              <a:rPr lang="en-US" sz="2000" dirty="0" smtClean="0"/>
              <a:t>, </a:t>
            </a:r>
            <a:r>
              <a:rPr lang="en-US" sz="2000" dirty="0" err="1" smtClean="0"/>
              <a:t>kp</a:t>
            </a:r>
            <a:r>
              <a:rPr lang="en-US" sz="2000" dirty="0" smtClean="0"/>
              <a:t>, </a:t>
            </a:r>
            <a:r>
              <a:rPr lang="en-US" sz="2000" dirty="0" err="1" smtClean="0"/>
              <a:t>irad</a:t>
            </a:r>
            <a:r>
              <a:rPr lang="en-US" sz="2000" dirty="0" smtClean="0"/>
              <a:t>) that are used to simulate the time dependent changes in each state variable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5759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2339068" y="0"/>
            <a:ext cx="743766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339068" y="1148080"/>
            <a:ext cx="7437664" cy="5045013"/>
          </a:xfrm>
          <a:prstGeom prst="roundRect">
            <a:avLst/>
          </a:prstGeom>
          <a:solidFill>
            <a:srgbClr val="0099FF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54342" y="1445720"/>
            <a:ext cx="1306431" cy="1204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Dissolved Oxygen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5486650" y="1449123"/>
            <a:ext cx="1306431" cy="1204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BOD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7618958" y="1445720"/>
            <a:ext cx="1306431" cy="1204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CHL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354342" y="3111931"/>
            <a:ext cx="1306431" cy="1204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NH4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5486649" y="3111931"/>
            <a:ext cx="1306431" cy="1204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NO2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7618956" y="3111930"/>
            <a:ext cx="1306431" cy="1204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NO3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354342" y="4778141"/>
            <a:ext cx="1306431" cy="1204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PO4</a:t>
            </a:r>
            <a:endParaRPr lang="en-US" sz="2000" b="1" dirty="0"/>
          </a:p>
        </p:txBody>
      </p:sp>
      <p:cxnSp>
        <p:nvCxnSpPr>
          <p:cNvPr id="12" name="Elbow Connector 11"/>
          <p:cNvCxnSpPr>
            <a:stCxn id="6" idx="0"/>
            <a:endCxn id="4" idx="0"/>
          </p:cNvCxnSpPr>
          <p:nvPr/>
        </p:nvCxnSpPr>
        <p:spPr>
          <a:xfrm rot="16200000" flipV="1">
            <a:off x="6139866" y="-686588"/>
            <a:ext cx="10065" cy="4264616"/>
          </a:xfrm>
          <a:prstGeom prst="bentConnector3">
            <a:avLst>
              <a:gd name="adj1" fmla="val 1800000"/>
            </a:avLst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4" idx="3"/>
            <a:endCxn id="5" idx="1"/>
          </p:cNvCxnSpPr>
          <p:nvPr/>
        </p:nvCxnSpPr>
        <p:spPr>
          <a:xfrm>
            <a:off x="4660773" y="2047904"/>
            <a:ext cx="825876" cy="3403"/>
          </a:xfrm>
          <a:prstGeom prst="bentConnector3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6" idx="1"/>
            <a:endCxn id="5" idx="3"/>
          </p:cNvCxnSpPr>
          <p:nvPr/>
        </p:nvCxnSpPr>
        <p:spPr>
          <a:xfrm rot="10800000" flipV="1">
            <a:off x="6793081" y="2047904"/>
            <a:ext cx="825876" cy="34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9" idx="0"/>
            <a:endCxn id="6" idx="2"/>
          </p:cNvCxnSpPr>
          <p:nvPr/>
        </p:nvCxnSpPr>
        <p:spPr>
          <a:xfrm rot="5400000" flipH="1" flipV="1">
            <a:off x="8041251" y="2881008"/>
            <a:ext cx="461843" cy="2"/>
          </a:xfrm>
          <a:prstGeom prst="bentConnector3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9" idx="1"/>
            <a:endCxn id="8" idx="3"/>
          </p:cNvCxnSpPr>
          <p:nvPr/>
        </p:nvCxnSpPr>
        <p:spPr>
          <a:xfrm rot="10800000" flipV="1">
            <a:off x="6793081" y="3714113"/>
            <a:ext cx="825876" cy="1"/>
          </a:xfrm>
          <a:prstGeom prst="bentConnector3">
            <a:avLst/>
          </a:prstGeom>
          <a:ln w="381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5" idx="1"/>
            <a:endCxn id="7" idx="3"/>
          </p:cNvCxnSpPr>
          <p:nvPr/>
        </p:nvCxnSpPr>
        <p:spPr>
          <a:xfrm rot="10800000" flipV="1">
            <a:off x="4660773" y="2051307"/>
            <a:ext cx="825876" cy="1662808"/>
          </a:xfrm>
          <a:prstGeom prst="bentConnector3">
            <a:avLst>
              <a:gd name="adj1" fmla="val 25283"/>
            </a:avLst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7" idx="2"/>
            <a:endCxn id="9" idx="2"/>
          </p:cNvCxnSpPr>
          <p:nvPr/>
        </p:nvCxnSpPr>
        <p:spPr>
          <a:xfrm rot="5400000" flipH="1" flipV="1">
            <a:off x="6139864" y="2183991"/>
            <a:ext cx="1" cy="4264614"/>
          </a:xfrm>
          <a:prstGeom prst="bentConnector3">
            <a:avLst>
              <a:gd name="adj1" fmla="val -22860000000"/>
            </a:avLst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5" idx="1"/>
            <a:endCxn id="10" idx="3"/>
          </p:cNvCxnSpPr>
          <p:nvPr/>
        </p:nvCxnSpPr>
        <p:spPr>
          <a:xfrm rot="10800000" flipV="1">
            <a:off x="4660773" y="2051306"/>
            <a:ext cx="825876" cy="3329018"/>
          </a:xfrm>
          <a:prstGeom prst="bentConnector3">
            <a:avLst>
              <a:gd name="adj1" fmla="val 16389"/>
            </a:avLst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0" idx="3"/>
            <a:endCxn id="6" idx="1"/>
          </p:cNvCxnSpPr>
          <p:nvPr/>
        </p:nvCxnSpPr>
        <p:spPr>
          <a:xfrm flipV="1">
            <a:off x="4660773" y="2047904"/>
            <a:ext cx="2958184" cy="3332421"/>
          </a:xfrm>
          <a:prstGeom prst="bentConnector3">
            <a:avLst>
              <a:gd name="adj1" fmla="val 85883"/>
            </a:avLst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4" idx="1"/>
          </p:cNvCxnSpPr>
          <p:nvPr/>
        </p:nvCxnSpPr>
        <p:spPr>
          <a:xfrm rot="10800000">
            <a:off x="2579073" y="852468"/>
            <a:ext cx="775269" cy="1195436"/>
          </a:xfrm>
          <a:prstGeom prst="bentConnector2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rot="10800000">
            <a:off x="4876598" y="475393"/>
            <a:ext cx="594104" cy="2861647"/>
          </a:xfrm>
          <a:prstGeom prst="bentConnector2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5" idx="3"/>
          </p:cNvCxnSpPr>
          <p:nvPr/>
        </p:nvCxnSpPr>
        <p:spPr>
          <a:xfrm>
            <a:off x="6793081" y="2051307"/>
            <a:ext cx="562209" cy="3926169"/>
          </a:xfrm>
          <a:prstGeom prst="bentConnector2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6" idx="3"/>
          </p:cNvCxnSpPr>
          <p:nvPr/>
        </p:nvCxnSpPr>
        <p:spPr>
          <a:xfrm>
            <a:off x="8925389" y="2047904"/>
            <a:ext cx="263668" cy="3929572"/>
          </a:xfrm>
          <a:prstGeom prst="bentConnector2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922814" y="146957"/>
            <a:ext cx="627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ATMOSPHERE</a:t>
            </a:r>
            <a:endParaRPr lang="en-US" sz="28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339068" y="6196495"/>
            <a:ext cx="7437664" cy="66150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004778" y="6193093"/>
            <a:ext cx="627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SEDIMENT</a:t>
            </a:r>
            <a:endParaRPr lang="en-US" sz="2800" b="1" dirty="0"/>
          </a:p>
        </p:txBody>
      </p:sp>
      <p:cxnSp>
        <p:nvCxnSpPr>
          <p:cNvPr id="80" name="Straight Arrow Connector 79"/>
          <p:cNvCxnSpPr>
            <a:endCxn id="7" idx="0"/>
          </p:cNvCxnSpPr>
          <p:nvPr/>
        </p:nvCxnSpPr>
        <p:spPr>
          <a:xfrm>
            <a:off x="4007557" y="2650087"/>
            <a:ext cx="1" cy="461844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8" idx="1"/>
          </p:cNvCxnSpPr>
          <p:nvPr/>
        </p:nvCxnSpPr>
        <p:spPr>
          <a:xfrm>
            <a:off x="4660772" y="3714113"/>
            <a:ext cx="825877" cy="2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6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5566" y="812800"/>
            <a:ext cx="11702114" cy="58216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5566" y="891664"/>
            <a:ext cx="11591583" cy="5507177"/>
            <a:chOff x="215566" y="891664"/>
            <a:chExt cx="11591583" cy="5507177"/>
          </a:xfrm>
          <a:solidFill>
            <a:schemeClr val="bg1"/>
          </a:solidFill>
        </p:grpSpPr>
        <p:pic>
          <p:nvPicPr>
            <p:cNvPr id="4" name="תמונה 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436" y="1052189"/>
              <a:ext cx="2789873" cy="5310378"/>
            </a:xfrm>
            <a:prstGeom prst="rect">
              <a:avLst/>
            </a:prstGeom>
            <a:grpFill/>
          </p:spPr>
        </p:pic>
        <p:pic>
          <p:nvPicPr>
            <p:cNvPr id="5" name="תמונה 6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54"/>
            <a:stretch/>
          </p:blipFill>
          <p:spPr>
            <a:xfrm>
              <a:off x="215566" y="891664"/>
              <a:ext cx="2879870" cy="5429250"/>
            </a:xfrm>
            <a:prstGeom prst="rect">
              <a:avLst/>
            </a:prstGeom>
            <a:grpFill/>
          </p:spPr>
        </p:pic>
        <p:pic>
          <p:nvPicPr>
            <p:cNvPr id="6" name="תמונה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303" y="1052186"/>
              <a:ext cx="2856357" cy="5343525"/>
            </a:xfrm>
            <a:prstGeom prst="rect">
              <a:avLst/>
            </a:prstGeom>
            <a:grpFill/>
          </p:spPr>
        </p:pic>
        <p:pic>
          <p:nvPicPr>
            <p:cNvPr id="7" name="תמונה 5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1645" y="1052173"/>
              <a:ext cx="2885504" cy="5346668"/>
            </a:xfrm>
            <a:prstGeom prst="rect">
              <a:avLst/>
            </a:prstGeom>
            <a:grpFill/>
          </p:spPr>
        </p:pic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24976" y="111570"/>
            <a:ext cx="9103503" cy="1320800"/>
          </a:xfrm>
        </p:spPr>
        <p:txBody>
          <a:bodyPr/>
          <a:lstStyle/>
          <a:p>
            <a:r>
              <a:rPr lang="en-US" dirty="0" smtClean="0"/>
              <a:t>Snapshots of surface layer CHL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3040"/>
            <a:ext cx="8596668" cy="1320800"/>
          </a:xfrm>
        </p:spPr>
        <p:txBody>
          <a:bodyPr/>
          <a:lstStyle/>
          <a:p>
            <a:r>
              <a:rPr lang="en-US" dirty="0" smtClean="0"/>
              <a:t>Model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77334" y="853440"/>
            <a:ext cx="10363826" cy="342410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SC1 – </a:t>
            </a:r>
            <a:r>
              <a:rPr lang="en-US" dirty="0" smtClean="0"/>
              <a:t>Baseline conditions of coastal streams nutrient loads.</a:t>
            </a:r>
            <a:endParaRPr lang="en-US" dirty="0" smtClean="0"/>
          </a:p>
          <a:p>
            <a:r>
              <a:rPr lang="en-US" dirty="0" smtClean="0"/>
              <a:t>SC4 </a:t>
            </a:r>
            <a:r>
              <a:rPr lang="en-US" dirty="0" smtClean="0"/>
              <a:t>- </a:t>
            </a:r>
            <a:r>
              <a:rPr lang="en-US" dirty="0" smtClean="0"/>
              <a:t>Quadrupled </a:t>
            </a:r>
            <a:r>
              <a:rPr lang="en-US" dirty="0" smtClean="0"/>
              <a:t>nutrient loads from coastal streams.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892" y="1695265"/>
            <a:ext cx="6064826" cy="49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 ratios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301" y="1473200"/>
            <a:ext cx="7650192" cy="4994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302" y="1473200"/>
            <a:ext cx="7650192" cy="4994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301" y="1473200"/>
            <a:ext cx="7650192" cy="49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8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4800" b="1" dirty="0" smtClean="0"/>
              <a:t>סיכום ומסקנות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he-IL" sz="2200" dirty="0" smtClean="0"/>
              <a:t>הגברה של הזרמת קולחים לים דרך נחלי החוף תגביר את עומס הנוטריינטים והחומר האורגאני המומס/חלקיקי במים החופיים.</a:t>
            </a:r>
          </a:p>
          <a:p>
            <a:pPr algn="r" rtl="1"/>
            <a:r>
              <a:rPr lang="he-IL" sz="2200" dirty="0" smtClean="0"/>
              <a:t>העשרה בנוטריינטים תגרום להגברה ביצרנות ראשונית והביומסה של פיטופלנקטון – עומס על מתקני התפלה ופוטנציאל לפריחת אצות רעילות (?).</a:t>
            </a:r>
          </a:p>
          <a:p>
            <a:pPr algn="r" rtl="1"/>
            <a:r>
              <a:rPr lang="he-IL" sz="2200" dirty="0" smtClean="0"/>
              <a:t>גידול זה יהיה מלווה בגידול של אוכלוסיות מרמות טרופיות יותר גבוהות (?), לירידה בריכוז החמצן (</a:t>
            </a:r>
            <a:r>
              <a:rPr lang="he-IL" sz="2200" dirty="0" err="1" smtClean="0"/>
              <a:t>אנוקסיה</a:t>
            </a:r>
            <a:r>
              <a:rPr lang="he-IL" sz="2200" dirty="0" smtClean="0"/>
              <a:t>/</a:t>
            </a:r>
            <a:r>
              <a:rPr lang="he-IL" sz="2200" dirty="0" err="1" smtClean="0"/>
              <a:t>היפוקסיה</a:t>
            </a:r>
            <a:r>
              <a:rPr lang="he-IL" sz="2200" dirty="0" smtClean="0"/>
              <a:t> ?) ולעליה בריכוז הפחמן דו-חמצני והתגברות </a:t>
            </a:r>
            <a:r>
              <a:rPr lang="he-IL" sz="2200" dirty="0" err="1" smtClean="0"/>
              <a:t>קתב</a:t>
            </a:r>
            <a:r>
              <a:rPr lang="he-IL" sz="2200" dirty="0" smtClean="0"/>
              <a:t> החמצת מי הים (היפר </a:t>
            </a:r>
            <a:r>
              <a:rPr lang="he-IL" sz="2200" dirty="0" err="1" smtClean="0"/>
              <a:t>קפניה</a:t>
            </a:r>
            <a:r>
              <a:rPr lang="he-IL" sz="2200" dirty="0" smtClean="0"/>
              <a:t>?).</a:t>
            </a:r>
          </a:p>
          <a:p>
            <a:pPr algn="r" rtl="1"/>
            <a:r>
              <a:rPr lang="he-IL" sz="2200" dirty="0" smtClean="0"/>
              <a:t>הגברה בקצבי בליה </a:t>
            </a:r>
            <a:r>
              <a:rPr lang="he-IL" sz="2200" dirty="0" err="1" smtClean="0"/>
              <a:t>ביוגנית</a:t>
            </a:r>
            <a:r>
              <a:rPr lang="he-IL" sz="2200" dirty="0" smtClean="0"/>
              <a:t> של מצעים קשים לאורך החוף. </a:t>
            </a:r>
          </a:p>
          <a:p>
            <a:pPr algn="r" rtl="1"/>
            <a:r>
              <a:rPr lang="he-IL" sz="2200" dirty="0" smtClean="0"/>
              <a:t>הגברה של תופעת פריחות המדוזות (?) – עומס על מערכות מי הקירור של תחנות הכוח ופגיעה בתיירות ונופש חופיים.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662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72853" y="362494"/>
            <a:ext cx="6392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4800" b="1" dirty="0" smtClean="0">
                <a:solidFill>
                  <a:srgbClr val="FFFF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תודה על ההקשבה!!!</a:t>
            </a:r>
            <a:endParaRPr lang="en-US" sz="4800" b="1" dirty="0">
              <a:solidFill>
                <a:srgbClr val="FFFF00"/>
              </a:solidFill>
              <a:cs typeface="Guttman Yad-Brush" panose="02010401010101010101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200" y="6360160"/>
            <a:ext cx="405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Ohad Peleg, May 2015, Rosh Carmel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582" y="212632"/>
            <a:ext cx="5944835" cy="64327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691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582" y="328510"/>
            <a:ext cx="5944835" cy="620097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1886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" y="168727"/>
            <a:ext cx="9155130" cy="1320800"/>
          </a:xfrm>
        </p:spPr>
        <p:txBody>
          <a:bodyPr/>
          <a:lstStyle/>
          <a:p>
            <a:pPr algn="r" rtl="1"/>
            <a:r>
              <a:rPr lang="he-IL" dirty="0" smtClean="0"/>
              <a:t>ההשפעות הפוטנציאליות של </a:t>
            </a:r>
            <a:r>
              <a:rPr lang="he-IL" dirty="0" smtClean="0"/>
              <a:t>העשרה בנוטריינטים על הסביבה הימית בחוף הישראלי של הים התיכון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4929" y="1732280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AutoNum type="arabicPeriod"/>
            </a:pPr>
            <a:r>
              <a:rPr lang="he-IL" dirty="0" smtClean="0"/>
              <a:t>הגברת יצרנות ראשונית וגידול בביומסה של פיטופלנקטון וזואופלנקטון (?).</a:t>
            </a:r>
          </a:p>
          <a:p>
            <a:pPr marL="342900" indent="-342900" algn="r" rtl="1">
              <a:buAutoNum type="arabicPeriod"/>
            </a:pPr>
            <a:r>
              <a:rPr lang="he-IL" dirty="0" smtClean="0"/>
              <a:t>הפחתה בחדירת אור וירידה באוכלוסיות אצות ועשבי ים </a:t>
            </a:r>
            <a:r>
              <a:rPr lang="he-IL" dirty="0" err="1" smtClean="0"/>
              <a:t>צמודי</a:t>
            </a:r>
            <a:r>
              <a:rPr lang="he-IL" dirty="0" smtClean="0"/>
              <a:t> תשתית (?).</a:t>
            </a:r>
          </a:p>
          <a:p>
            <a:pPr marL="342900" indent="-342900" algn="r" rtl="1">
              <a:buAutoNum type="arabicPeriod"/>
            </a:pPr>
            <a:r>
              <a:rPr lang="he-IL" dirty="0" smtClean="0"/>
              <a:t>גידול באוכלוסיות הדגים </a:t>
            </a:r>
            <a:r>
              <a:rPr lang="he-IL" dirty="0" err="1" smtClean="0"/>
              <a:t>הפלנקטיבורים</a:t>
            </a:r>
            <a:r>
              <a:rPr lang="he-IL" dirty="0" smtClean="0"/>
              <a:t> וירידה באוכלוסיות של בעלי חיים רועים (?).</a:t>
            </a:r>
          </a:p>
          <a:p>
            <a:pPr marL="342900" indent="-342900" algn="r" rtl="1">
              <a:buAutoNum type="arabicPeriod"/>
            </a:pPr>
            <a:r>
              <a:rPr lang="he-IL" dirty="0" smtClean="0"/>
              <a:t>גידול באוכלוסיות של מסננים </a:t>
            </a:r>
            <a:r>
              <a:rPr lang="he-IL" dirty="0" err="1" smtClean="0"/>
              <a:t>ודטריטיבורים</a:t>
            </a:r>
            <a:r>
              <a:rPr lang="he-IL" dirty="0" smtClean="0"/>
              <a:t> </a:t>
            </a:r>
            <a:r>
              <a:rPr lang="he-IL" dirty="0" err="1" smtClean="0"/>
              <a:t>צמודי</a:t>
            </a:r>
            <a:r>
              <a:rPr lang="he-IL" dirty="0" smtClean="0"/>
              <a:t> תשתית (?).</a:t>
            </a:r>
          </a:p>
          <a:p>
            <a:pPr marL="342900" indent="-342900" algn="r" rtl="1">
              <a:buAutoNum type="arabicPeriod"/>
            </a:pPr>
            <a:r>
              <a:rPr lang="he-IL" dirty="0" smtClean="0"/>
              <a:t>התפתחות של תנאים </a:t>
            </a:r>
            <a:r>
              <a:rPr lang="he-IL" dirty="0" err="1" smtClean="0"/>
              <a:t>אנוקסיים</a:t>
            </a:r>
            <a:r>
              <a:rPr lang="he-IL" dirty="0" smtClean="0"/>
              <a:t> בתוך קרקעית הים וירידה באוכלוסיות תוך המצע (?).</a:t>
            </a:r>
          </a:p>
          <a:p>
            <a:pPr marL="342900" indent="-342900" algn="r" rtl="1">
              <a:buAutoNum type="arabicPeriod"/>
            </a:pPr>
            <a:r>
              <a:rPr lang="he-IL" dirty="0" smtClean="0"/>
              <a:t>גידול באוכלוסיות מדוזות ומשך הנחילים (?).</a:t>
            </a:r>
          </a:p>
          <a:p>
            <a:pPr marL="342900" indent="-342900" algn="r" rtl="1">
              <a:buAutoNum type="arabicPeriod"/>
            </a:pPr>
            <a:r>
              <a:rPr lang="he-IL" dirty="0" smtClean="0"/>
              <a:t>הגברת קצבי בליה </a:t>
            </a:r>
            <a:r>
              <a:rPr lang="he-IL" dirty="0" err="1" smtClean="0"/>
              <a:t>ביוגנית</a:t>
            </a:r>
            <a:r>
              <a:rPr lang="he-IL" dirty="0" smtClean="0"/>
              <a:t> של מצע קשה – טבלאות גידוד (?).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119" y="1747349"/>
            <a:ext cx="6303810" cy="4493141"/>
          </a:xfrm>
          <a:prstGeom prst="rect">
            <a:avLst/>
          </a:prstGeom>
        </p:spPr>
      </p:pic>
      <p:sp>
        <p:nvSpPr>
          <p:cNvPr id="9" name="Multiply 8"/>
          <p:cNvSpPr/>
          <p:nvPr/>
        </p:nvSpPr>
        <p:spPr>
          <a:xfrm>
            <a:off x="7159752" y="4582160"/>
            <a:ext cx="2380488" cy="73863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9589516" y="5100320"/>
            <a:ext cx="2380488" cy="73863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5056632" y="5313680"/>
            <a:ext cx="2380488" cy="73863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7190232" y="5364480"/>
            <a:ext cx="2380488" cy="73863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1040" y="5588000"/>
            <a:ext cx="3738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6400" b="1" dirty="0" smtClean="0">
                <a:solidFill>
                  <a:srgbClr val="FF0000"/>
                </a:solidFill>
              </a:rPr>
              <a:t>???</a:t>
            </a:r>
            <a:endParaRPr lang="en-US" sz="6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6160" y="6299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Rabalais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3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063" y="1830768"/>
            <a:ext cx="6888987" cy="455612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7334" y="325120"/>
            <a:ext cx="8596668" cy="132080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 smtClean="0"/>
              <a:t>התמונה מסתבכת עם מתחילים לחשוב על ההשפעות המשולבות של שינויי אקלים ופלישות מינים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46160" y="6299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Rabalais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25050" y="2602928"/>
            <a:ext cx="2001520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b="1" dirty="0" smtClean="0"/>
              <a:t>החמצת מי ים</a:t>
            </a:r>
            <a:endParaRPr lang="en-US" b="1" dirty="0"/>
          </a:p>
        </p:txBody>
      </p:sp>
      <p:cxnSp>
        <p:nvCxnSpPr>
          <p:cNvPr id="11" name="Elbow Connector 10"/>
          <p:cNvCxnSpPr>
            <a:endCxn id="9" idx="0"/>
          </p:cNvCxnSpPr>
          <p:nvPr/>
        </p:nvCxnSpPr>
        <p:spPr>
          <a:xfrm>
            <a:off x="8544560" y="2143760"/>
            <a:ext cx="1381250" cy="45916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9" idx="2"/>
          </p:cNvCxnSpPr>
          <p:nvPr/>
        </p:nvCxnSpPr>
        <p:spPr>
          <a:xfrm rot="5400000" flipH="1" flipV="1">
            <a:off x="7546315" y="3726665"/>
            <a:ext cx="3133900" cy="1625090"/>
          </a:xfrm>
          <a:prstGeom prst="bentConnector3">
            <a:avLst>
              <a:gd name="adj1" fmla="val 169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6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5821" y="4411818"/>
            <a:ext cx="8702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4: </a:t>
            </a:r>
            <a:r>
              <a:rPr lang="en-US" dirty="0"/>
              <a:t>Time series of average pH measured at 25°C (blue circles) and dissolved oxygen (DO, orange circles) in the surface layer (0-20m) at station A during the period 1996-2015. The decreasing trends in pH and DO are -0.038 and -4 µ</a:t>
            </a:r>
            <a:r>
              <a:rPr lang="en-US" dirty="0" err="1"/>
              <a:t>mol</a:t>
            </a:r>
            <a:r>
              <a:rPr lang="en-US" dirty="0"/>
              <a:t>/L per decade, respectively.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576" y="193735"/>
            <a:ext cx="5653387" cy="4107942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71663" y="5808664"/>
            <a:ext cx="85391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The decreasing trend in </a:t>
            </a:r>
            <a:r>
              <a:rPr lang="en-US" altLang="en-US" sz="1800" dirty="0"/>
              <a:t>calculated pH (measured A</a:t>
            </a:r>
            <a:r>
              <a:rPr lang="en-US" altLang="en-US" sz="1800" baseline="-25000" dirty="0"/>
              <a:t>T</a:t>
            </a:r>
            <a:r>
              <a:rPr lang="en-US" altLang="en-US" sz="1800" dirty="0"/>
              <a:t> and C</a:t>
            </a:r>
            <a:r>
              <a:rPr lang="en-US" altLang="en-US" sz="1800" baseline="-25000" dirty="0"/>
              <a:t>T</a:t>
            </a:r>
            <a:r>
              <a:rPr lang="en-US" altLang="en-US" sz="1800" dirty="0"/>
              <a:t>) </a:t>
            </a:r>
            <a:r>
              <a:rPr lang="en-US" altLang="en-US" sz="1800" dirty="0"/>
              <a:t>at </a:t>
            </a:r>
            <a:r>
              <a:rPr lang="en-US" altLang="en-US" sz="1800" dirty="0"/>
              <a:t>HOTS </a:t>
            </a:r>
            <a:r>
              <a:rPr lang="en-US" altLang="en-US" sz="1800" dirty="0"/>
              <a:t>and BATS </a:t>
            </a:r>
            <a:r>
              <a:rPr lang="en-US" altLang="en-US" sz="1800" dirty="0"/>
              <a:t>–is -0.002/yr.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128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33680"/>
            <a:ext cx="11409680" cy="1320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r" rtl="1"/>
            <a:r>
              <a:rPr lang="he-IL" dirty="0" smtClean="0"/>
              <a:t>מצב </a:t>
            </a:r>
            <a:r>
              <a:rPr lang="he-IL" dirty="0" err="1" smtClean="0"/>
              <a:t>האאוטרופיקציה</a:t>
            </a:r>
            <a:r>
              <a:rPr lang="he-IL" dirty="0" smtClean="0"/>
              <a:t> של החוף הישראלי בים התיכון לפי מדד ה-</a:t>
            </a:r>
            <a:r>
              <a:rPr lang="en-US" dirty="0" smtClean="0"/>
              <a:t>TRIX</a:t>
            </a:r>
            <a:r>
              <a:rPr lang="he-IL" dirty="0" smtClean="0"/>
              <a:t> (אינדקס טרופי)</a:t>
            </a:r>
            <a:r>
              <a:rPr lang="en-US" dirty="0" smtClean="0"/>
              <a:t> -</a:t>
            </a:r>
            <a:r>
              <a:rPr lang="he-IL" dirty="0" smtClean="0"/>
              <a:t> </a:t>
            </a:r>
            <a:r>
              <a:rPr lang="en-US" dirty="0" err="1"/>
              <a:t>Vollenweider</a:t>
            </a:r>
            <a:r>
              <a:rPr lang="en-US" dirty="0"/>
              <a:t> et al. (1992)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840" y="1457325"/>
            <a:ext cx="7748587" cy="40231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396547" y="5547975"/>
            <a:ext cx="756843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Average level of eutrophication over the past 50 years in the Mediterranean Sea, as described by the trophic indicator </a:t>
            </a:r>
            <a:r>
              <a:rPr lang="en-US" dirty="0" smtClean="0"/>
              <a:t>TRIX (</a:t>
            </a:r>
            <a:r>
              <a:rPr lang="en-US" dirty="0" err="1" smtClean="0"/>
              <a:t>Stips</a:t>
            </a:r>
            <a:r>
              <a:rPr lang="en-US" dirty="0" smtClean="0"/>
              <a:t> et al., 2016) - </a:t>
            </a:r>
            <a:r>
              <a:rPr lang="en-US" b="1" dirty="0" smtClean="0">
                <a:solidFill>
                  <a:srgbClr val="FF0000"/>
                </a:solidFill>
              </a:rPr>
              <a:t>&lt;4 is oligotrophic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1457325"/>
            <a:ext cx="3999000" cy="82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8841"/>
            <a:ext cx="8596668" cy="1320800"/>
          </a:xfrm>
        </p:spPr>
        <p:txBody>
          <a:bodyPr/>
          <a:lstStyle/>
          <a:p>
            <a:pPr algn="r" rtl="1"/>
            <a:r>
              <a:rPr lang="he-IL" dirty="0" smtClean="0"/>
              <a:t>מוצאי צינורות, נחלים ונקזים המזרימים שפכים ונגר לאורך החוף הישראלי של הים התיכון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r="32492"/>
          <a:stretch/>
        </p:blipFill>
        <p:spPr>
          <a:xfrm>
            <a:off x="76351" y="1420601"/>
            <a:ext cx="3760632" cy="5295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4062" y="5793002"/>
            <a:ext cx="210829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145 מוצאים המזרימים שפכי תעשיה ונגר עילי לים.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8" r="35769"/>
          <a:stretch/>
        </p:blipFill>
        <p:spPr>
          <a:xfrm>
            <a:off x="3923789" y="1416706"/>
            <a:ext cx="3586626" cy="5303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5524" y="6363329"/>
            <a:ext cx="21082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dirty="0" smtClean="0"/>
              <a:t>19</a:t>
            </a:r>
            <a:r>
              <a:rPr lang="he-IL" dirty="0" smtClean="0"/>
              <a:t>מוצאי נחלים.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5" r="34118"/>
          <a:stretch/>
        </p:blipFill>
        <p:spPr>
          <a:xfrm>
            <a:off x="7597221" y="1416706"/>
            <a:ext cx="3356068" cy="52996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03671" y="5239004"/>
            <a:ext cx="194961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dirty="0" smtClean="0"/>
              <a:t>31</a:t>
            </a:r>
            <a:r>
              <a:rPr lang="he-IL" dirty="0" smtClean="0"/>
              <a:t> מוצאי חירום </a:t>
            </a:r>
            <a:r>
              <a:rPr lang="he-IL" dirty="0" err="1" smtClean="0"/>
              <a:t>למט"שים</a:t>
            </a:r>
            <a:r>
              <a:rPr lang="he-IL" dirty="0" smtClean="0"/>
              <a:t> ושפכים תעשייתיים (לא כולל מוצאי נחל הקישון).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6697"/>
            <a:ext cx="8596668" cy="132080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/>
              <a:t>בשנים האחרונות נראית מגמת ירידה </a:t>
            </a:r>
            <a:r>
              <a:rPr lang="he-IL" dirty="0" smtClean="0"/>
              <a:t>בהערכות של עומסי </a:t>
            </a:r>
            <a:r>
              <a:rPr lang="he-IL" dirty="0"/>
              <a:t>נוטריינטים ופחמן </a:t>
            </a:r>
            <a:r>
              <a:rPr lang="he-IL" dirty="0" smtClean="0"/>
              <a:t>אורגאני ממוצאי הנחלים לים</a:t>
            </a:r>
            <a:r>
              <a:rPr lang="he-IL" dirty="0"/>
              <a:t/>
            </a:r>
            <a:br>
              <a:rPr lang="he-IL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718" y="1524648"/>
            <a:ext cx="8705843" cy="5114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629" y="6204857"/>
            <a:ext cx="2759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 smtClean="0"/>
              <a:t>חרות </a:t>
            </a:r>
            <a:r>
              <a:rPr lang="he-IL" sz="2400" dirty="0" err="1" smtClean="0"/>
              <a:t>וחובריו</a:t>
            </a:r>
            <a:r>
              <a:rPr lang="he-IL" sz="2400" dirty="0" smtClean="0"/>
              <a:t>, 2012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27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Hydrodynamic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1381572"/>
            <a:ext cx="10363826" cy="447058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200" dirty="0" smtClean="0"/>
              <a:t>MIKE</a:t>
            </a:r>
            <a:r>
              <a:rPr lang="he-IL" sz="2200" dirty="0" smtClean="0"/>
              <a:t>3</a:t>
            </a:r>
            <a:r>
              <a:rPr lang="en-US" sz="2200" dirty="0" smtClean="0"/>
              <a:t> </a:t>
            </a:r>
            <a:r>
              <a:rPr lang="he-IL" sz="2200" dirty="0" smtClean="0"/>
              <a:t> </a:t>
            </a:r>
            <a:r>
              <a:rPr lang="en-US" sz="2200" dirty="0" smtClean="0"/>
              <a:t>by DHI.</a:t>
            </a:r>
            <a:endParaRPr lang="en-US" sz="2200" dirty="0" smtClean="0"/>
          </a:p>
          <a:p>
            <a:r>
              <a:rPr lang="en-US" sz="2200" dirty="0" smtClean="0"/>
              <a:t>The model domain covers the coastal water region between </a:t>
            </a:r>
            <a:r>
              <a:rPr lang="en-US" sz="2200" dirty="0" smtClean="0"/>
              <a:t>Gaza </a:t>
            </a:r>
            <a:r>
              <a:rPr lang="en-US" sz="2200" dirty="0" smtClean="0"/>
              <a:t>and </a:t>
            </a:r>
            <a:r>
              <a:rPr lang="en-US" sz="2200" dirty="0" err="1" smtClean="0"/>
              <a:t>T</a:t>
            </a:r>
            <a:r>
              <a:rPr lang="en-US" sz="2200" dirty="0" err="1" smtClean="0"/>
              <a:t>yre</a:t>
            </a:r>
            <a:r>
              <a:rPr lang="en-US" sz="2200" dirty="0" smtClean="0"/>
              <a:t> </a:t>
            </a:r>
            <a:r>
              <a:rPr lang="en-US" sz="2200" dirty="0" smtClean="0"/>
              <a:t>along the Mediterranean shore of Israel and the 80 </a:t>
            </a:r>
            <a:r>
              <a:rPr lang="en-US" sz="2200" dirty="0" smtClean="0"/>
              <a:t>m isobath </a:t>
            </a:r>
            <a:r>
              <a:rPr lang="en-US" sz="2200" dirty="0" smtClean="0"/>
              <a:t>to the west.</a:t>
            </a:r>
          </a:p>
          <a:p>
            <a:r>
              <a:rPr lang="en-US" sz="2200" dirty="0" smtClean="0"/>
              <a:t>The model has 4 sigma layers with 32,600 flexible mesh elements. Mesh size varies between ~100 meters near the shore and 500 meters from 2.5 km offshore.</a:t>
            </a:r>
          </a:p>
          <a:p>
            <a:r>
              <a:rPr lang="en-US" sz="2200" dirty="0" smtClean="0"/>
              <a:t>Initial and boundary conditions for currents, temperature, salinity and sea surface height were taken from the regional ocean circulation model </a:t>
            </a:r>
            <a:r>
              <a:rPr lang="en-US" sz="2200" dirty="0" smtClean="0"/>
              <a:t>ALERMO.</a:t>
            </a:r>
            <a:endParaRPr lang="en-US" sz="2200" dirty="0" smtClean="0"/>
          </a:p>
          <a:p>
            <a:r>
              <a:rPr lang="en-US" sz="2200" dirty="0" smtClean="0"/>
              <a:t>Atmospheric Forcing (temperature, humidity, wind, incoming radiation, </a:t>
            </a:r>
            <a:r>
              <a:rPr lang="en-US" sz="2200" dirty="0" smtClean="0"/>
              <a:t>LW radiative </a:t>
            </a:r>
            <a:r>
              <a:rPr lang="en-US" sz="2200" dirty="0" smtClean="0"/>
              <a:t>and latent heat </a:t>
            </a:r>
            <a:r>
              <a:rPr lang="en-US" sz="2200" dirty="0" smtClean="0"/>
              <a:t>fluxes </a:t>
            </a:r>
            <a:r>
              <a:rPr lang="en-US" sz="2200" dirty="0" smtClean="0"/>
              <a:t>were </a:t>
            </a:r>
            <a:r>
              <a:rPr lang="en-US" sz="2200" dirty="0" smtClean="0"/>
              <a:t>taken </a:t>
            </a:r>
            <a:r>
              <a:rPr lang="en-US" sz="2200" dirty="0" smtClean="0"/>
              <a:t>from the regional atmospheric model </a:t>
            </a:r>
            <a:r>
              <a:rPr lang="en-US" sz="2200" dirty="0" smtClean="0"/>
              <a:t>S</a:t>
            </a:r>
            <a:r>
              <a:rPr lang="en-US" sz="2200" dirty="0" smtClean="0"/>
              <a:t>KIRON.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254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479" y="1"/>
            <a:ext cx="8281674" cy="65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18072</TotalTime>
  <Words>657</Words>
  <Application>Microsoft Office PowerPoint</Application>
  <PresentationFormat>Widescreen</PresentationFormat>
  <Paragraphs>58</Paragraphs>
  <Slides>18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Gisha</vt:lpstr>
      <vt:lpstr>Guttman Yad-Brush</vt:lpstr>
      <vt:lpstr>Trebuchet MS</vt:lpstr>
      <vt:lpstr>Wingdings 3</vt:lpstr>
      <vt:lpstr>Facet</vt:lpstr>
      <vt:lpstr>השפעת הקולחין על הסביבה הימית לאורך חופי הים התיכון הישראלי</vt:lpstr>
      <vt:lpstr>ההשפעות הפוטנציאליות של העשרה בנוטריינטים על הסביבה הימית בחוף הישראלי של הים התיכון</vt:lpstr>
      <vt:lpstr>התמונה מסתבכת עם מתחילים לחשוב על ההשפעות המשולבות של שינויי אקלים ופלישות מינים</vt:lpstr>
      <vt:lpstr>PowerPoint Presentation</vt:lpstr>
      <vt:lpstr>מצב האאוטרופיקציה של החוף הישראלי בים התיכון לפי מדד ה-TRIX (אינדקס טרופי) - Vollenweider et al. (1992) </vt:lpstr>
      <vt:lpstr>מוצאי צינורות, נחלים ונקזים המזרימים שפכים ונגר לאורך החוף הישראלי של הים התיכון</vt:lpstr>
      <vt:lpstr>בשנים האחרונות נראית מגמת ירידה בהערכות של עומסי נוטריינטים ופחמן אורגאני ממוצאי הנחלים לים </vt:lpstr>
      <vt:lpstr>Hydrodynamic model</vt:lpstr>
      <vt:lpstr>PowerPoint Presentation</vt:lpstr>
      <vt:lpstr>Biogeochemical model</vt:lpstr>
      <vt:lpstr>PowerPoint Presentation</vt:lpstr>
      <vt:lpstr>Snapshots of surface layer CHL distribution</vt:lpstr>
      <vt:lpstr>Model scenarios</vt:lpstr>
      <vt:lpstr>CHL ratios</vt:lpstr>
      <vt:lpstr>סיכום ומסקנות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HORIZONTAL VARIABILITY IN DEEP WATER TOTAL ALKALINITY AND DISSOLVED INORGANIC CARBON IN THE LEVANTINE BASIN</dc:title>
  <dc:creator>Jack1 Silverman</dc:creator>
  <cp:lastModifiedBy>Jack1 Silverman</cp:lastModifiedBy>
  <cp:revision>211</cp:revision>
  <dcterms:created xsi:type="dcterms:W3CDTF">2015-02-22T06:27:29Z</dcterms:created>
  <dcterms:modified xsi:type="dcterms:W3CDTF">2018-03-19T05:51:18Z</dcterms:modified>
</cp:coreProperties>
</file>