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</p:sldMasterIdLst>
  <p:notesMasterIdLst>
    <p:notesMasterId r:id="rId32"/>
  </p:notesMasterIdLst>
  <p:sldIdLst>
    <p:sldId id="257" r:id="rId3"/>
    <p:sldId id="295" r:id="rId4"/>
    <p:sldId id="258" r:id="rId5"/>
    <p:sldId id="291" r:id="rId6"/>
    <p:sldId id="293" r:id="rId7"/>
    <p:sldId id="279" r:id="rId8"/>
    <p:sldId id="259" r:id="rId9"/>
    <p:sldId id="280" r:id="rId10"/>
    <p:sldId id="281" r:id="rId11"/>
    <p:sldId id="268" r:id="rId12"/>
    <p:sldId id="269" r:id="rId13"/>
    <p:sldId id="294" r:id="rId14"/>
    <p:sldId id="286" r:id="rId15"/>
    <p:sldId id="287" r:id="rId16"/>
    <p:sldId id="271" r:id="rId17"/>
    <p:sldId id="274" r:id="rId18"/>
    <p:sldId id="289" r:id="rId19"/>
    <p:sldId id="290" r:id="rId20"/>
    <p:sldId id="296" r:id="rId21"/>
    <p:sldId id="297" r:id="rId22"/>
    <p:sldId id="275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irs" initials="y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0" d="100"/>
          <a:sy n="80" d="100"/>
        </p:scale>
        <p:origin x="-143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Relationship Id="rId4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Base flow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graphs!$B$3:$B$14</c:f>
              <c:numCache>
                <c:formatCode>mmm\-yy</c:formatCode>
                <c:ptCount val="12"/>
                <c:pt idx="0">
                  <c:v>42491</c:v>
                </c:pt>
                <c:pt idx="1">
                  <c:v>42522</c:v>
                </c:pt>
                <c:pt idx="2">
                  <c:v>42552</c:v>
                </c:pt>
                <c:pt idx="3">
                  <c:v>42583</c:v>
                </c:pt>
                <c:pt idx="4">
                  <c:v>42614</c:v>
                </c:pt>
                <c:pt idx="5">
                  <c:v>42644</c:v>
                </c:pt>
                <c:pt idx="6">
                  <c:v>42675</c:v>
                </c:pt>
                <c:pt idx="7">
                  <c:v>42705</c:v>
                </c:pt>
                <c:pt idx="8">
                  <c:v>42736</c:v>
                </c:pt>
                <c:pt idx="9">
                  <c:v>42767</c:v>
                </c:pt>
                <c:pt idx="10">
                  <c:v>42795</c:v>
                </c:pt>
                <c:pt idx="11">
                  <c:v>42826</c:v>
                </c:pt>
              </c:numCache>
            </c:numRef>
          </c:cat>
          <c:val>
            <c:numRef>
              <c:f>graphs!$D$3:$D$14</c:f>
              <c:numCache>
                <c:formatCode>General</c:formatCode>
                <c:ptCount val="12"/>
                <c:pt idx="0">
                  <c:v>860.47771384436328</c:v>
                </c:pt>
                <c:pt idx="1">
                  <c:v>553.39045844191003</c:v>
                </c:pt>
                <c:pt idx="2">
                  <c:v>452.46337332547125</c:v>
                </c:pt>
                <c:pt idx="3">
                  <c:v>169.38447894701471</c:v>
                </c:pt>
                <c:pt idx="4">
                  <c:v>132.51923356859402</c:v>
                </c:pt>
                <c:pt idx="5">
                  <c:v>958.19858715443161</c:v>
                </c:pt>
                <c:pt idx="6">
                  <c:v>113.58683048281937</c:v>
                </c:pt>
                <c:pt idx="7">
                  <c:v>785.83111668308925</c:v>
                </c:pt>
                <c:pt idx="8">
                  <c:v>86.8067461573618</c:v>
                </c:pt>
                <c:pt idx="9">
                  <c:v>121.593770992264</c:v>
                </c:pt>
                <c:pt idx="10">
                  <c:v>161.8045246627392</c:v>
                </c:pt>
                <c:pt idx="11">
                  <c:v>145.15199999999999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C4-49EF-BAE1-8F65F82C7326}"/>
            </c:ext>
          </c:extLst>
        </c:ser>
        <c:ser>
          <c:idx val="1"/>
          <c:order val="1"/>
          <c:tx>
            <c:v>Reserve and Release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graphs!$B$3:$B$14</c:f>
              <c:numCache>
                <c:formatCode>mmm\-yy</c:formatCode>
                <c:ptCount val="12"/>
                <c:pt idx="0">
                  <c:v>42491</c:v>
                </c:pt>
                <c:pt idx="1">
                  <c:v>42522</c:v>
                </c:pt>
                <c:pt idx="2">
                  <c:v>42552</c:v>
                </c:pt>
                <c:pt idx="3">
                  <c:v>42583</c:v>
                </c:pt>
                <c:pt idx="4">
                  <c:v>42614</c:v>
                </c:pt>
                <c:pt idx="5">
                  <c:v>42644</c:v>
                </c:pt>
                <c:pt idx="6">
                  <c:v>42675</c:v>
                </c:pt>
                <c:pt idx="7">
                  <c:v>42705</c:v>
                </c:pt>
                <c:pt idx="8">
                  <c:v>42736</c:v>
                </c:pt>
                <c:pt idx="9">
                  <c:v>42767</c:v>
                </c:pt>
                <c:pt idx="10">
                  <c:v>42795</c:v>
                </c:pt>
                <c:pt idx="11">
                  <c:v>42826</c:v>
                </c:pt>
              </c:numCache>
            </c:numRef>
          </c:cat>
          <c:val>
            <c:numRef>
              <c:f>graphs!$X$3:$X$14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250.11470762254282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113.18199911826188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1C4-49EF-BAE1-8F65F82C73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9932800"/>
        <c:axId val="119704576"/>
      </c:barChart>
      <c:dateAx>
        <c:axId val="11993280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19704576"/>
        <c:crosses val="autoZero"/>
        <c:auto val="1"/>
        <c:lblOffset val="100"/>
        <c:baseTimeUnit val="months"/>
      </c:dateAx>
      <c:valAx>
        <c:axId val="119704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Amount (kg/month)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19932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964206769162795"/>
          <c:y val="0.26004723042432193"/>
          <c:w val="0.310357932308372"/>
          <c:h val="0.13517396003248955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/>
      </a:pPr>
      <a:endParaRPr lang="he-I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Nitrogen monthly loads to the Alexander stream in base flow and "</a:t>
            </a:r>
            <a:r>
              <a:rPr lang="en-US" sz="1800" b="0" i="0" u="none" strike="noStrike" baseline="0">
                <a:effectLst/>
              </a:rPr>
              <a:t>Reserve and Release</a:t>
            </a:r>
            <a:r>
              <a:rPr lang="en-US" sz="1800"/>
              <a:t>" for 6 month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Base flow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graphs!$B$3:$B$14</c:f>
              <c:numCache>
                <c:formatCode>mmm\-yy</c:formatCode>
                <c:ptCount val="12"/>
                <c:pt idx="0">
                  <c:v>42491</c:v>
                </c:pt>
                <c:pt idx="1">
                  <c:v>42522</c:v>
                </c:pt>
                <c:pt idx="2">
                  <c:v>42552</c:v>
                </c:pt>
                <c:pt idx="3">
                  <c:v>42583</c:v>
                </c:pt>
                <c:pt idx="4">
                  <c:v>42614</c:v>
                </c:pt>
                <c:pt idx="5">
                  <c:v>42644</c:v>
                </c:pt>
                <c:pt idx="6">
                  <c:v>42675</c:v>
                </c:pt>
                <c:pt idx="7">
                  <c:v>42705</c:v>
                </c:pt>
                <c:pt idx="8">
                  <c:v>42736</c:v>
                </c:pt>
                <c:pt idx="9">
                  <c:v>42767</c:v>
                </c:pt>
                <c:pt idx="10">
                  <c:v>42795</c:v>
                </c:pt>
                <c:pt idx="11">
                  <c:v>42826</c:v>
                </c:pt>
              </c:numCache>
            </c:numRef>
          </c:cat>
          <c:val>
            <c:numRef>
              <c:f>graphs!$G$3:$G$14</c:f>
              <c:numCache>
                <c:formatCode>General</c:formatCode>
                <c:ptCount val="12"/>
                <c:pt idx="0">
                  <c:v>8921.5378931061186</c:v>
                </c:pt>
                <c:pt idx="1">
                  <c:v>3695.3977218008213</c:v>
                </c:pt>
                <c:pt idx="2">
                  <c:v>3050.2221129764775</c:v>
                </c:pt>
                <c:pt idx="3">
                  <c:v>3318.6294421098073</c:v>
                </c:pt>
                <c:pt idx="4">
                  <c:v>3886.916623798747</c:v>
                </c:pt>
                <c:pt idx="5">
                  <c:v>22155.273213687989</c:v>
                </c:pt>
                <c:pt idx="6">
                  <c:v>19427.498573471708</c:v>
                </c:pt>
                <c:pt idx="7">
                  <c:v>37284.985851210709</c:v>
                </c:pt>
                <c:pt idx="8">
                  <c:v>8199.4528452730356</c:v>
                </c:pt>
                <c:pt idx="9">
                  <c:v>9276.3799221208155</c:v>
                </c:pt>
                <c:pt idx="10">
                  <c:v>10444.860741728009</c:v>
                </c:pt>
                <c:pt idx="11">
                  <c:v>12091.161599999999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028-4501-A220-06A940999498}"/>
            </c:ext>
          </c:extLst>
        </c:ser>
        <c:ser>
          <c:idx val="1"/>
          <c:order val="1"/>
          <c:tx>
            <c:v>Reserve and Release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graphs!$B$3:$B$14</c:f>
              <c:numCache>
                <c:formatCode>mmm\-yy</c:formatCode>
                <c:ptCount val="12"/>
                <c:pt idx="0">
                  <c:v>42491</c:v>
                </c:pt>
                <c:pt idx="1">
                  <c:v>42522</c:v>
                </c:pt>
                <c:pt idx="2">
                  <c:v>42552</c:v>
                </c:pt>
                <c:pt idx="3">
                  <c:v>42583</c:v>
                </c:pt>
                <c:pt idx="4">
                  <c:v>42614</c:v>
                </c:pt>
                <c:pt idx="5">
                  <c:v>42644</c:v>
                </c:pt>
                <c:pt idx="6">
                  <c:v>42675</c:v>
                </c:pt>
                <c:pt idx="7">
                  <c:v>42705</c:v>
                </c:pt>
                <c:pt idx="8">
                  <c:v>42736</c:v>
                </c:pt>
                <c:pt idx="9">
                  <c:v>42767</c:v>
                </c:pt>
                <c:pt idx="10">
                  <c:v>42795</c:v>
                </c:pt>
                <c:pt idx="11">
                  <c:v>42826</c:v>
                </c:pt>
              </c:numCache>
            </c:numRef>
          </c:cat>
          <c:val>
            <c:numRef>
              <c:f>graphs!$Z$3:$Z$14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3602.2381605983969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7737.9471627043422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028-4501-A220-06A9409994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9900928"/>
        <c:axId val="129902464"/>
      </c:barChart>
      <c:dateAx>
        <c:axId val="12990092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29902464"/>
        <c:crosses val="autoZero"/>
        <c:auto val="1"/>
        <c:lblOffset val="100"/>
        <c:baseTimeUnit val="months"/>
      </c:dateAx>
      <c:valAx>
        <c:axId val="129902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Amount (kg/month)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29900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655074365704299"/>
          <c:y val="0.26004723042432193"/>
          <c:w val="0.25344925634295717"/>
          <c:h val="0.13517396003248955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Phosphorus monthly loads to the Alexander stream in base flow and "Reserve and Release"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Base flow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graphs!$B$3:$B$13</c:f>
              <c:numCache>
                <c:formatCode>mmm\-yy</c:formatCode>
                <c:ptCount val="11"/>
                <c:pt idx="0">
                  <c:v>42491</c:v>
                </c:pt>
                <c:pt idx="1">
                  <c:v>42522</c:v>
                </c:pt>
                <c:pt idx="2">
                  <c:v>42552</c:v>
                </c:pt>
                <c:pt idx="3">
                  <c:v>42583</c:v>
                </c:pt>
                <c:pt idx="4">
                  <c:v>42614</c:v>
                </c:pt>
                <c:pt idx="5">
                  <c:v>42644</c:v>
                </c:pt>
                <c:pt idx="6">
                  <c:v>42675</c:v>
                </c:pt>
                <c:pt idx="7">
                  <c:v>42705</c:v>
                </c:pt>
                <c:pt idx="8">
                  <c:v>42736</c:v>
                </c:pt>
                <c:pt idx="9">
                  <c:v>42767</c:v>
                </c:pt>
                <c:pt idx="10">
                  <c:v>42795</c:v>
                </c:pt>
              </c:numCache>
            </c:numRef>
          </c:cat>
          <c:val>
            <c:numRef>
              <c:f>graphs!$D$3:$D$13</c:f>
              <c:numCache>
                <c:formatCode>General</c:formatCode>
                <c:ptCount val="11"/>
                <c:pt idx="0">
                  <c:v>860.47771384436328</c:v>
                </c:pt>
                <c:pt idx="1">
                  <c:v>553.39045844191003</c:v>
                </c:pt>
                <c:pt idx="2">
                  <c:v>452.46337332547125</c:v>
                </c:pt>
                <c:pt idx="3">
                  <c:v>169.38447894701471</c:v>
                </c:pt>
                <c:pt idx="4">
                  <c:v>132.51923356859402</c:v>
                </c:pt>
                <c:pt idx="5">
                  <c:v>958.19858715443161</c:v>
                </c:pt>
                <c:pt idx="6">
                  <c:v>113.58683048281937</c:v>
                </c:pt>
                <c:pt idx="7">
                  <c:v>785.83111668308925</c:v>
                </c:pt>
                <c:pt idx="8">
                  <c:v>86.8067461573618</c:v>
                </c:pt>
                <c:pt idx="9">
                  <c:v>121.593770992264</c:v>
                </c:pt>
                <c:pt idx="10">
                  <c:v>161.8045246627392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182-4E62-B0BE-47F3A897E738}"/>
            </c:ext>
          </c:extLst>
        </c:ser>
        <c:ser>
          <c:idx val="1"/>
          <c:order val="1"/>
          <c:tx>
            <c:v>Reserve and Release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graphs!$R$3:$R$13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279.94973184176172</c:v>
                </c:pt>
                <c:pt idx="3">
                  <c:v>0</c:v>
                </c:pt>
                <c:pt idx="4">
                  <c:v>0</c:v>
                </c:pt>
                <c:pt idx="5">
                  <c:v>189.01534495050603</c:v>
                </c:pt>
                <c:pt idx="6">
                  <c:v>0</c:v>
                </c:pt>
                <c:pt idx="7">
                  <c:v>0</c:v>
                </c:pt>
                <c:pt idx="8">
                  <c:v>147.93370399849056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182-4E62-B0BE-47F3A897E7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9988480"/>
        <c:axId val="129990016"/>
      </c:barChart>
      <c:dateAx>
        <c:axId val="12998848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29990016"/>
        <c:crosses val="autoZero"/>
        <c:auto val="1"/>
        <c:lblOffset val="100"/>
        <c:baseTimeUnit val="months"/>
      </c:dateAx>
      <c:valAx>
        <c:axId val="129990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Amount (kg/month)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29988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599518810148737"/>
          <c:y val="0.26004723042432193"/>
          <c:w val="0.23400481189851269"/>
          <c:h val="0.146485400262467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/>
      </a:pPr>
      <a:endParaRPr lang="he-I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Nitrogen monthly loads to the Alexander stream in base flow and "</a:t>
            </a:r>
            <a:r>
              <a:rPr lang="en-US" sz="1800" b="0" i="0" u="none" strike="noStrike" baseline="0">
                <a:effectLst/>
              </a:rPr>
              <a:t>Reserve and Release</a:t>
            </a:r>
            <a:r>
              <a:rPr lang="en-US" sz="1800"/>
              <a:t>"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Base flow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graphs!$B$3:$B$13</c:f>
              <c:numCache>
                <c:formatCode>mmm\-yy</c:formatCode>
                <c:ptCount val="11"/>
                <c:pt idx="0">
                  <c:v>42491</c:v>
                </c:pt>
                <c:pt idx="1">
                  <c:v>42522</c:v>
                </c:pt>
                <c:pt idx="2">
                  <c:v>42552</c:v>
                </c:pt>
                <c:pt idx="3">
                  <c:v>42583</c:v>
                </c:pt>
                <c:pt idx="4">
                  <c:v>42614</c:v>
                </c:pt>
                <c:pt idx="5">
                  <c:v>42644</c:v>
                </c:pt>
                <c:pt idx="6">
                  <c:v>42675</c:v>
                </c:pt>
                <c:pt idx="7">
                  <c:v>42705</c:v>
                </c:pt>
                <c:pt idx="8">
                  <c:v>42736</c:v>
                </c:pt>
                <c:pt idx="9">
                  <c:v>42767</c:v>
                </c:pt>
                <c:pt idx="10">
                  <c:v>42795</c:v>
                </c:pt>
              </c:numCache>
            </c:numRef>
          </c:cat>
          <c:val>
            <c:numRef>
              <c:f>graphs!$G$3:$G$13</c:f>
              <c:numCache>
                <c:formatCode>General</c:formatCode>
                <c:ptCount val="11"/>
                <c:pt idx="0">
                  <c:v>8921.5378931061186</c:v>
                </c:pt>
                <c:pt idx="1">
                  <c:v>3695.3977218008213</c:v>
                </c:pt>
                <c:pt idx="2">
                  <c:v>3050.2221129764775</c:v>
                </c:pt>
                <c:pt idx="3">
                  <c:v>3318.6294421098073</c:v>
                </c:pt>
                <c:pt idx="4">
                  <c:v>3886.916623798747</c:v>
                </c:pt>
                <c:pt idx="5">
                  <c:v>22155.273213687989</c:v>
                </c:pt>
                <c:pt idx="6">
                  <c:v>19427.498573471708</c:v>
                </c:pt>
                <c:pt idx="7">
                  <c:v>37284.985851210709</c:v>
                </c:pt>
                <c:pt idx="8">
                  <c:v>8199.4528452730356</c:v>
                </c:pt>
                <c:pt idx="9">
                  <c:v>9276.3799221208155</c:v>
                </c:pt>
                <c:pt idx="10">
                  <c:v>10444.860741728009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E8-439C-99B4-F311E22CC6D6}"/>
            </c:ext>
          </c:extLst>
        </c:ser>
        <c:ser>
          <c:idx val="1"/>
          <c:order val="1"/>
          <c:tx>
            <c:v>Reserve and Release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graphs!$T$3:$T$13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2350.0736591825121</c:v>
                </c:pt>
                <c:pt idx="3">
                  <c:v>0</c:v>
                </c:pt>
                <c:pt idx="4">
                  <c:v>0</c:v>
                </c:pt>
                <c:pt idx="5">
                  <c:v>4404.1228919394816</c:v>
                </c:pt>
                <c:pt idx="6">
                  <c:v>0</c:v>
                </c:pt>
                <c:pt idx="7">
                  <c:v>0</c:v>
                </c:pt>
                <c:pt idx="8">
                  <c:v>9736.7905904933177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FE8-439C-99B4-F311E22CC6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0296832"/>
        <c:axId val="130315008"/>
      </c:barChart>
      <c:dateAx>
        <c:axId val="13029683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30315008"/>
        <c:crosses val="autoZero"/>
        <c:auto val="1"/>
        <c:lblOffset val="100"/>
        <c:baseTimeUnit val="months"/>
      </c:dateAx>
      <c:valAx>
        <c:axId val="130315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Amount (kg/month)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30296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655074365704299"/>
          <c:y val="0.26004723042432193"/>
          <c:w val="0.25344925634295717"/>
          <c:h val="0.13517396003248955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3-16T16:05:06.446" idx="1">
    <p:pos x="5750" y="10"/>
    <p:text>איפה מכניסים את ההשפעה הכרונית?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BB49369-99E0-44EF-99BC-939DA9022C0C}" type="datetimeFigureOut">
              <a:rPr lang="he-IL" smtClean="0"/>
              <a:t>ו'/ניסן/תשע"ח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F752688-ED14-497F-88D3-01A4C55D2BC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703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27455-A9DC-4A18-8DBE-F3AC8D5BA1D0}" type="slidenum">
              <a:rPr lang="he-IL" smtClean="0">
                <a:solidFill>
                  <a:prstClr val="black"/>
                </a:solidFill>
              </a:rPr>
              <a:pPr/>
              <a:t>1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54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המחקר, שותפיו ומטרותיו, הצגת המשתתפים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14A30-03E7-4DCE-985E-D6617939810B}" type="slidenum">
              <a:rPr lang="he-IL" smtClean="0">
                <a:solidFill>
                  <a:prstClr val="black"/>
                </a:solidFill>
              </a:rPr>
              <a:pPr/>
              <a:t>3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631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המחקר, שותפיו ומטרותיו, הצגת המשתתפים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14A30-03E7-4DCE-985E-D6617939810B}" type="slidenum">
              <a:rPr lang="he-IL" smtClean="0">
                <a:solidFill>
                  <a:prstClr val="black"/>
                </a:solidFill>
              </a:rPr>
              <a:pPr/>
              <a:t>6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623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המחקר, שותפיו ומטרותיו, הצגת המשתתפים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14A30-03E7-4DCE-985E-D6617939810B}" type="slidenum">
              <a:rPr lang="he-IL" smtClean="0">
                <a:solidFill>
                  <a:prstClr val="black"/>
                </a:solidFill>
              </a:rPr>
              <a:pPr/>
              <a:t>7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689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המחקר, שותפיו ומטרותיו, הצגת המשתתפים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14A30-03E7-4DCE-985E-D6617939810B}" type="slidenum">
              <a:rPr lang="he-IL" smtClean="0">
                <a:solidFill>
                  <a:prstClr val="black"/>
                </a:solidFill>
              </a:rPr>
              <a:pPr/>
              <a:t>13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421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איור 6. נתוני ספיקות ועומסים אנאורגניים במי מט"ש יד– חנה ובראש האסטואר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אלישיב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א) נתוני ספיקות מינואר 2014 ועד ספטמבר 2015; אדום - מי קולחים מטופלים (סכום הספיקות הנכנסות למט"ש פחות 4000 קוב שנשאבו להשקיה); כחול - ספיקות בראש האסטואר; ב ו- ג) עומסי הזרחה והחנקן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DIN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במי המט"ש (אדום) ובראש האסטואר (כחול), בתקופות האביב 2014 ו-2015. ההצללות מסמנות את אביב 2014 בו לא הוזרמו לנחל מי קולחים כלל ונותרו בו רק זרימות בסיס (ירוק) , ואביב 2015 (ורוד) בו הוזרמו לנחל כמויות גדולות של מי שופכים מטוהרים לרמה הגבוהה מתקן ענבר. חלק מהנתונים באדיבות מט"ש יד-חנה, החברה הכלכלית עמק חפר והשרות ההידרולוגי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614A30-03E7-4DCE-985E-D6617939810B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957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ו'/ניסן/תשע"ח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362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ו'/ניסן/תשע"ח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54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ו'/ניסן/תשע"ח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186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438E1-117D-44FB-AC24-B79D899BA877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ו'/ניסן/תשע"ח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F22AC9-109E-4E4D-92F9-530E51D9A3A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61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438E1-117D-44FB-AC24-B79D899BA877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ו'/ניסן/תשע"ח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F22AC9-109E-4E4D-92F9-530E51D9A3A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092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438E1-117D-44FB-AC24-B79D899BA877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ו'/ניסן/תשע"ח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F22AC9-109E-4E4D-92F9-530E51D9A3A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138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438E1-117D-44FB-AC24-B79D899BA877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ו'/ניסן/תשע"ח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F22AC9-109E-4E4D-92F9-530E51D9A3A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238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438E1-117D-44FB-AC24-B79D899BA877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ו'/ניסן/תשע"ח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F22AC9-109E-4E4D-92F9-530E51D9A3A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100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438E1-117D-44FB-AC24-B79D899BA877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ו'/ניסן/תשע"ח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F22AC9-109E-4E4D-92F9-530E51D9A3A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76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438E1-117D-44FB-AC24-B79D899BA877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ו'/ניסן/תשע"ח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F22AC9-109E-4E4D-92F9-530E51D9A3A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3941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438E1-117D-44FB-AC24-B79D899BA877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ו'/ניסן/תשע"ח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F22AC9-109E-4E4D-92F9-530E51D9A3A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415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ו'/ניסן/תשע"ח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1822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ציור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438E1-117D-44FB-AC24-B79D899BA877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ו'/ניסן/תשע"ח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F22AC9-109E-4E4D-92F9-530E51D9A3A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915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438E1-117D-44FB-AC24-B79D899BA877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ו'/ניסן/תשע"ח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F22AC9-109E-4E4D-92F9-530E51D9A3A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1467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438E1-117D-44FB-AC24-B79D899BA877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ו'/ניסן/תשע"ח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F22AC9-109E-4E4D-92F9-530E51D9A3A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93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ו'/ניסן/תשע"ח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574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ו'/ניסן/תשע"ח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060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ו'/ניסן/תשע"ח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58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ו'/ניסן/תשע"ח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150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ו'/ניסן/תשע"ח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406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ו'/ניסן/תשע"ח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465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ציור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ו'/ניסן/תשע"ח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901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438E1-117D-44FB-AC24-B79D899BA87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ו'/ניסן/תשע"ח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601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438E1-117D-44FB-AC24-B79D899BA877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ו'/ניסן/תשע"ח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F22AC9-109E-4E4D-92F9-530E51D9A3A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195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eco.ruppin.ac.il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57808"/>
            <a:ext cx="9144000" cy="1359024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45"/>
          <a:stretch/>
        </p:blipFill>
        <p:spPr>
          <a:xfrm>
            <a:off x="2305556" y="1916832"/>
            <a:ext cx="4532888" cy="26876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4106" y="4716363"/>
            <a:ext cx="6940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000" b="1" dirty="0">
                <a:solidFill>
                  <a:prstClr val="black"/>
                </a:solidFill>
              </a:rPr>
              <a:t>מצגת לסדנת מפגש בין הנחל לים 19.3.2018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9430" y="578796"/>
            <a:ext cx="8229600" cy="1143000"/>
          </a:xfrm>
        </p:spPr>
        <p:txBody>
          <a:bodyPr>
            <a:noAutofit/>
          </a:bodyPr>
          <a:lstStyle/>
          <a:p>
            <a:r>
              <a:rPr lang="he-IL" sz="3200" b="1" dirty="0" err="1">
                <a:cs typeface="+mn-cs"/>
              </a:rPr>
              <a:t>המיקרואסטוארים</a:t>
            </a:r>
            <a:r>
              <a:rPr lang="he-IL" sz="3200" b="1" dirty="0">
                <a:cs typeface="+mn-cs"/>
              </a:rPr>
              <a:t> של ישראל, </a:t>
            </a:r>
            <a:r>
              <a:rPr lang="he-IL" sz="3200" b="1" dirty="0" err="1">
                <a:cs typeface="+mn-cs"/>
              </a:rPr>
              <a:t>איפיון</a:t>
            </a:r>
            <a:r>
              <a:rPr lang="he-IL" sz="3200" b="1" dirty="0">
                <a:cs typeface="+mn-cs"/>
              </a:rPr>
              <a:t> הבעיות ודרכי התמודדות מוצעות</a:t>
            </a:r>
            <a:endParaRPr lang="en-US" sz="3200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777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6228184" y="1146305"/>
            <a:ext cx="2915816" cy="4061585"/>
          </a:xfrm>
        </p:spPr>
        <p:txBody>
          <a:bodyPr>
            <a:noAutofit/>
          </a:bodyPr>
          <a:lstStyle/>
          <a:p>
            <a:pPr algn="r"/>
            <a:r>
              <a:rPr lang="he-IL" sz="28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ממצאים ראשוניים בנוגע לפיזור תוצרי הנחל מראים השפעה כרונית על הסביבה החופית</a:t>
            </a:r>
          </a:p>
          <a:p>
            <a:pPr algn="r"/>
            <a:endParaRPr lang="he-IL" sz="36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6305"/>
            <a:ext cx="6228184" cy="477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122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02B8882F-382C-4D87-97FC-608659A36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880" y="471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תוצאות של זיהום כרוני בקולחים – </a:t>
            </a:r>
            <a:r>
              <a:rPr lang="he-I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אסטואר</a:t>
            </a:r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ללא חמצן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endParaRPr lang="he-IL" sz="20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endParaRPr lang="he-IL" sz="20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https://lh5.googleusercontent.com/ELuNU9K2iLtmxvIQJokBOWWWa3bv14XcwDEpliPpB6Y_YyQ0idr2_3m3xNj6KnTY_JKxSYPtn1m59Tqx269-gMWRMI4hasaFCXRD0r2YwIlNDaHtGlFQHo9I6dKlk_A4TYJYBvG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4056964" cy="323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5076056" y="4185857"/>
            <a:ext cx="374441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32040" y="4068697"/>
            <a:ext cx="216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61904" y="4963205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ריכוז החמצן בקרקעית גשר מכמורת 2014-2017 (נתונים מוחלקים בממוצע נע של 40 יום)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FDAB6CB-CD90-497E-9570-757267E2CE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628800"/>
            <a:ext cx="4932039" cy="323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06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EA3926-20A0-4F2C-980E-69763C60A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e-I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מסקנה</a:t>
            </a:r>
            <a:r>
              <a:rPr lang="he-IL" dirty="0"/>
              <a:t/>
            </a:r>
            <a:br>
              <a:rPr lang="he-IL" dirty="0"/>
            </a:br>
            <a:endParaRPr lang="he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726AC5-4C3B-4739-B2AE-1EE2DF1F4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3800" dirty="0"/>
              <a:t>שחרור רציף של קולחים הוא בעייתי גם בסביבת </a:t>
            </a:r>
            <a:r>
              <a:rPr lang="he-IL" sz="3800" dirty="0" err="1"/>
              <a:t>האסטואר</a:t>
            </a:r>
            <a:r>
              <a:rPr lang="he-IL" sz="3800" dirty="0"/>
              <a:t> וגם בסביבה הימית </a:t>
            </a:r>
          </a:p>
        </p:txBody>
      </p:sp>
    </p:spTree>
    <p:extLst>
      <p:ext uri="{BB962C8B-B14F-4D97-AF65-F5344CB8AC3E}">
        <p14:creationId xmlns:p14="http://schemas.microsoft.com/office/powerpoint/2010/main" val="3005688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35966"/>
            <a:ext cx="9144000" cy="998984"/>
          </a:xfrm>
        </p:spPr>
        <p:txBody>
          <a:bodyPr>
            <a:noAutofit/>
          </a:bodyPr>
          <a:lstStyle/>
          <a:p>
            <a:r>
              <a:rPr lang="he-IL" sz="2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הצעה להתמודדות עם עודפי קולחים</a:t>
            </a:r>
            <a:endParaRPr lang="en-US" sz="29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700808"/>
            <a:ext cx="89997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הנחות:</a:t>
            </a:r>
          </a:p>
          <a:p>
            <a:pPr>
              <a:lnSpc>
                <a:spcPct val="150000"/>
              </a:lnSpc>
            </a:pPr>
            <a:endParaRPr lang="he-IL" sz="20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2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ירידה בכמויות הגשמים בארץ כתוצאה מההתחממות הגלובאלית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2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עלייה בכמויות השפכים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2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עלייה בעצימות אירועי שיטפון כתוצאה משינויים בעצימות אירועי גשם ובשימושי קרקע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2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עלייה בשונות הבין שנתית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2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יש חוסר התאמה בין דרישת ואספקת הקולחים</a:t>
            </a:r>
          </a:p>
        </p:txBody>
      </p:sp>
    </p:spTree>
    <p:extLst>
      <p:ext uri="{BB962C8B-B14F-4D97-AF65-F5344CB8AC3E}">
        <p14:creationId xmlns:p14="http://schemas.microsoft.com/office/powerpoint/2010/main" val="27040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9F4E374-6714-455C-9A15-E1ACD0134D27}"/>
              </a:ext>
            </a:extLst>
          </p:cNvPr>
          <p:cNvSpPr txBox="1"/>
          <p:nvPr/>
        </p:nvSpPr>
        <p:spPr>
          <a:xfrm>
            <a:off x="323528" y="1412776"/>
            <a:ext cx="83529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3600" dirty="0">
                <a:latin typeface="Tahoma" pitchFamily="34" charset="0"/>
                <a:ea typeface="Tahoma" pitchFamily="34" charset="0"/>
                <a:cs typeface="Tahoma" pitchFamily="34" charset="0"/>
              </a:rPr>
              <a:t>במקרה של הצטברות קולחים עודפים שחרור </a:t>
            </a:r>
            <a:r>
              <a:rPr lang="he-IL" sz="3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שטפוני</a:t>
            </a:r>
            <a:r>
              <a:rPr lang="he-IL" sz="3600" dirty="0">
                <a:latin typeface="Tahoma" pitchFamily="34" charset="0"/>
                <a:ea typeface="Tahoma" pitchFamily="34" charset="0"/>
                <a:cs typeface="Tahoma" pitchFamily="34" charset="0"/>
              </a:rPr>
              <a:t> לים</a:t>
            </a:r>
            <a:r>
              <a:rPr lang="he-IL" sz="3600" baseline="30000" dirty="0"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  <a:r>
              <a:rPr lang="he-IL" sz="3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GB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e-IL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3600" dirty="0">
                <a:latin typeface="Tahoma" pitchFamily="34" charset="0"/>
                <a:ea typeface="Tahoma" pitchFamily="34" charset="0"/>
                <a:cs typeface="Tahoma" pitchFamily="34" charset="0"/>
              </a:rPr>
              <a:t>אגירה של קולחים במאגרים ושימוש להשקיה במידת האפשר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e-IL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he-IL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* מאפשר טיפול לרמת ענבר להשקיה ולא ענבר לנחלים</a:t>
            </a:r>
          </a:p>
          <a:p>
            <a:endParaRPr lang="he-IL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33C33E52-39E4-4321-AA56-625401BE2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998984"/>
          </a:xfrm>
        </p:spPr>
        <p:txBody>
          <a:bodyPr>
            <a:noAutofit/>
          </a:bodyPr>
          <a:lstStyle/>
          <a:p>
            <a:r>
              <a:rPr lang="he-IL" sz="2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הצעה להתמודדות עם עודפי קולחים</a:t>
            </a:r>
            <a:endParaRPr lang="en-US" sz="29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896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9F4E374-6714-455C-9A15-E1ACD0134D27}"/>
              </a:ext>
            </a:extLst>
          </p:cNvPr>
          <p:cNvSpPr txBox="1"/>
          <p:nvPr/>
        </p:nvSpPr>
        <p:spPr>
          <a:xfrm>
            <a:off x="323528" y="1412776"/>
            <a:ext cx="835292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בנחל אלכסנדר – ניסיון לקדם </a:t>
            </a:r>
            <a:r>
              <a:rPr lang="he-IL" sz="3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פיתרון</a:t>
            </a:r>
            <a:r>
              <a:rPr lang="he-IL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 אגני הכולל אפשרות לאגירה ושחרור שיטפוני‎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e-IL" sz="3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e-IL" sz="3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החישובים נעשו לפי עומס הידרולי של 25,000 קוב ליום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נפחי האגירה המוצעים הם 2.25 ו-4.5 מיליון קוב לכושר אגירה של 3 ו-6 חודשים בהתאמה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הספיקה </a:t>
            </a:r>
            <a:r>
              <a:rPr lang="he-IL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השטפונית</a:t>
            </a:r>
            <a:r>
              <a:rPr lang="he-I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המוצעת היא 25 קוב </a:t>
            </a:r>
            <a:r>
              <a:rPr lang="he-IL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לשניה</a:t>
            </a:r>
            <a:r>
              <a:rPr lang="he-I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אשר מייצרת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e-IL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זרימה מלאת גדות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e-IL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ריקון המאגרים בטווח של 24-48 שעות (שיטפון אופייני).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3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4D240B16-C32E-457B-AF35-26A333365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998984"/>
          </a:xfrm>
        </p:spPr>
        <p:txBody>
          <a:bodyPr>
            <a:noAutofit/>
          </a:bodyPr>
          <a:lstStyle/>
          <a:p>
            <a:r>
              <a:rPr lang="he-IL" sz="2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הצעה להתמודדות עם עודפי קולחים</a:t>
            </a:r>
            <a:endParaRPr lang="en-US" sz="29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706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0521054-E6B8-4DA7-975F-8A4B74763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48680"/>
            <a:ext cx="8257092" cy="562074"/>
          </a:xfrm>
        </p:spPr>
        <p:txBody>
          <a:bodyPr>
            <a:normAutofit fontScale="90000"/>
          </a:bodyPr>
          <a:lstStyle/>
          <a:p>
            <a:r>
              <a:rPr lang="he-IL" sz="3200" dirty="0"/>
              <a:t>דוגמה לעומסי זרחן צפויים בנחל </a:t>
            </a:r>
            <a:r>
              <a:rPr lang="he-IL" sz="3200" dirty="0" err="1"/>
              <a:t>ואסטואר</a:t>
            </a:r>
            <a:r>
              <a:rPr lang="he-IL" sz="3200" dirty="0"/>
              <a:t> אלכסנדר על פי שישה חודשי אגירה ושחרור שיטפוני</a:t>
            </a:r>
            <a:endParaRPr lang="en-GB" sz="32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846A3B5E-84FF-4478-9EF7-D25D418DF7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9708254"/>
              </p:ext>
            </p:extLst>
          </p:nvPr>
        </p:nvGraphicFramePr>
        <p:xfrm>
          <a:off x="539552" y="1110754"/>
          <a:ext cx="8257092" cy="4406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763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B31B86-034E-4316-ABBB-A479504B6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ומה עם הים?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6D58C4-0B7A-4527-87F7-43BE2B550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מזרח הים התיכון סובל ממחסור במים מתוקים (ביחס לרקע ההיסטורי)</a:t>
            </a:r>
          </a:p>
          <a:p>
            <a:r>
              <a:rPr lang="he-IL" dirty="0"/>
              <a:t>למרות עלייה בספיקות חומרי הדשן אופי ההזרמה איננו מאפשר פיזור לים העמוק</a:t>
            </a:r>
          </a:p>
          <a:p>
            <a:r>
              <a:rPr lang="he-IL" dirty="0"/>
              <a:t>לפחות בסביבה החופית, כבר היום קיימת השפעה כרונית משמעותית של מים </a:t>
            </a:r>
            <a:r>
              <a:rPr lang="he-IL" dirty="0" err="1"/>
              <a:t>מהאסטואר</a:t>
            </a:r>
            <a:endParaRPr lang="he-IL" dirty="0"/>
          </a:p>
          <a:p>
            <a:r>
              <a:rPr lang="he-IL" dirty="0"/>
              <a:t>הים עני מאוד ויוכל להתמודד עם תוספת חומרי דשן </a:t>
            </a:r>
          </a:p>
        </p:txBody>
      </p:sp>
    </p:spTree>
    <p:extLst>
      <p:ext uri="{BB962C8B-B14F-4D97-AF65-F5344CB8AC3E}">
        <p14:creationId xmlns:p14="http://schemas.microsoft.com/office/powerpoint/2010/main" val="1642030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E839BD-1586-40BD-B463-5493E3E47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2F4D42-8BC5-4DFE-B634-1F547F0C5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A9C0714-F49C-4EE5-B448-587E85FF39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/>
          <a:stretch/>
        </p:blipFill>
        <p:spPr>
          <a:xfrm>
            <a:off x="899592" y="548680"/>
            <a:ext cx="7105324" cy="530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82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9F4E374-6714-455C-9A15-E1ACD0134D27}"/>
              </a:ext>
            </a:extLst>
          </p:cNvPr>
          <p:cNvSpPr txBox="1"/>
          <p:nvPr/>
        </p:nvSpPr>
        <p:spPr>
          <a:xfrm>
            <a:off x="323528" y="1412776"/>
            <a:ext cx="83529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3600" dirty="0">
                <a:latin typeface="Tahoma" pitchFamily="34" charset="0"/>
                <a:ea typeface="Tahoma" pitchFamily="34" charset="0"/>
                <a:cs typeface="Tahoma" pitchFamily="34" charset="0"/>
              </a:rPr>
              <a:t>במקרה של הצטברות קולחים עודפים שחרור </a:t>
            </a:r>
            <a:r>
              <a:rPr lang="he-IL" sz="3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שטפוני</a:t>
            </a:r>
            <a:r>
              <a:rPr lang="he-IL" sz="3600" dirty="0">
                <a:latin typeface="Tahoma" pitchFamily="34" charset="0"/>
                <a:ea typeface="Tahoma" pitchFamily="34" charset="0"/>
                <a:cs typeface="Tahoma" pitchFamily="34" charset="0"/>
              </a:rPr>
              <a:t> לים</a:t>
            </a:r>
            <a:r>
              <a:rPr lang="he-IL" sz="3600" baseline="30000" dirty="0"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  <a:r>
              <a:rPr lang="he-IL" sz="3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GB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e-IL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3600" dirty="0">
                <a:latin typeface="Tahoma" pitchFamily="34" charset="0"/>
                <a:ea typeface="Tahoma" pitchFamily="34" charset="0"/>
                <a:cs typeface="Tahoma" pitchFamily="34" charset="0"/>
              </a:rPr>
              <a:t>אגירה של קולחים במאגרים ושימוש להשקיה במידת האפשר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e-IL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he-IL" sz="2800">
                <a:latin typeface="Tahoma" pitchFamily="34" charset="0"/>
                <a:ea typeface="Tahoma" pitchFamily="34" charset="0"/>
                <a:cs typeface="Tahoma" pitchFamily="34" charset="0"/>
              </a:rPr>
              <a:t>* מאפשר </a:t>
            </a:r>
            <a:r>
              <a:rPr lang="he-IL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טיפול לרמת ענבר להשקיה ולא ענבר לנחלים</a:t>
            </a:r>
          </a:p>
          <a:p>
            <a:endParaRPr lang="he-IL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33C33E52-39E4-4321-AA56-625401BE2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998984"/>
          </a:xfrm>
        </p:spPr>
        <p:txBody>
          <a:bodyPr>
            <a:noAutofit/>
          </a:bodyPr>
          <a:lstStyle/>
          <a:p>
            <a:r>
              <a:rPr lang="he-IL" sz="2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הצעה להתמודדות עם עודפי קולחים</a:t>
            </a:r>
            <a:endParaRPr lang="en-US" sz="29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098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9F4E374-6714-455C-9A15-E1ACD0134D27}"/>
              </a:ext>
            </a:extLst>
          </p:cNvPr>
          <p:cNvSpPr txBox="1"/>
          <p:nvPr/>
        </p:nvSpPr>
        <p:spPr>
          <a:xfrm>
            <a:off x="323528" y="1412776"/>
            <a:ext cx="83529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3600" dirty="0">
                <a:latin typeface="Tahoma" pitchFamily="34" charset="0"/>
                <a:ea typeface="Tahoma" pitchFamily="34" charset="0"/>
                <a:cs typeface="Tahoma" pitchFamily="34" charset="0"/>
              </a:rPr>
              <a:t>במקרה של הצטברות קולחים עודפים שחרור </a:t>
            </a:r>
            <a:r>
              <a:rPr lang="he-IL" sz="3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שטפוני</a:t>
            </a:r>
            <a:r>
              <a:rPr lang="he-IL" sz="3600" dirty="0">
                <a:latin typeface="Tahoma" pitchFamily="34" charset="0"/>
                <a:ea typeface="Tahoma" pitchFamily="34" charset="0"/>
                <a:cs typeface="Tahoma" pitchFamily="34" charset="0"/>
              </a:rPr>
              <a:t> לים</a:t>
            </a:r>
            <a:r>
              <a:rPr lang="he-IL" sz="3600" baseline="30000" dirty="0"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  <a:r>
              <a:rPr lang="he-IL" sz="3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GB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e-IL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3600" dirty="0">
                <a:latin typeface="Tahoma" pitchFamily="34" charset="0"/>
                <a:ea typeface="Tahoma" pitchFamily="34" charset="0"/>
                <a:cs typeface="Tahoma" pitchFamily="34" charset="0"/>
              </a:rPr>
              <a:t>אגירה של קולחים במאגרים ושימוש להשקיה במידת האפשר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e-IL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he-IL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* מאפשר טיפול לרמת ענבר להשקיה ולא ענבר לנחלים</a:t>
            </a:r>
          </a:p>
          <a:p>
            <a:endParaRPr lang="he-IL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33C33E52-39E4-4321-AA56-625401BE2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998984"/>
          </a:xfrm>
        </p:spPr>
        <p:txBody>
          <a:bodyPr>
            <a:noAutofit/>
          </a:bodyPr>
          <a:lstStyle/>
          <a:p>
            <a:r>
              <a:rPr lang="he-IL" sz="2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הצעה להתמודדות עם עודפי קולחים</a:t>
            </a:r>
            <a:endParaRPr lang="en-US" sz="29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727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CF242C-FD04-42F1-B019-29CF109B6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A5CD06-E13C-40B0-9077-659707F4C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66699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4CDB50AC-E0CF-49BA-B10A-C0BFC92292E8}"/>
              </a:ext>
            </a:extLst>
          </p:cNvPr>
          <p:cNvSpPr txBox="1">
            <a:spLocks/>
          </p:cNvSpPr>
          <p:nvPr/>
        </p:nvSpPr>
        <p:spPr>
          <a:xfrm>
            <a:off x="567044" y="6021288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1600" dirty="0"/>
              <a:t>השחרור חושב לפי הצטברות של שלושה חודשים ושחרור ב48 שעות כאשר 8% מהעומס נשאר בנחל </a:t>
            </a:r>
            <a:r>
              <a:rPr lang="he-IL" sz="1600" dirty="0" err="1"/>
              <a:t>ובאסטואר</a:t>
            </a:r>
            <a:r>
              <a:rPr lang="he-IL" sz="1600" dirty="0"/>
              <a:t> והיתר משתחרר אל הים. </a:t>
            </a:r>
            <a:endParaRPr lang="en-GB" sz="16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0521054-E6B8-4DA7-975F-8A4B74763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he-IL" sz="3200" dirty="0"/>
              <a:t>חישובי עומס חנקן בנחל </a:t>
            </a:r>
            <a:r>
              <a:rPr lang="he-IL" sz="3200" dirty="0" err="1"/>
              <a:t>ואסטואר</a:t>
            </a:r>
            <a:r>
              <a:rPr lang="he-IL" sz="3200" dirty="0"/>
              <a:t> אלכסנדר ל-6 חודשי אגירה</a:t>
            </a:r>
            <a:endParaRPr lang="en-GB" sz="32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043FC397-E97A-4D7D-A6F9-4169C6ADCFE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39552" y="1110754"/>
          <a:ext cx="8257092" cy="4838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6627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3459561F-70AF-4C8B-84B0-CF3DE994031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11560" y="1196752"/>
          <a:ext cx="792088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0521054-E6B8-4DA7-975F-8A4B74763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he-IL" sz="3200" dirty="0"/>
              <a:t>חישובי עומס זרחן בנחל </a:t>
            </a:r>
            <a:r>
              <a:rPr lang="he-IL" sz="3200" dirty="0" err="1"/>
              <a:t>ואסטואר</a:t>
            </a:r>
            <a:r>
              <a:rPr lang="he-IL" sz="3200" dirty="0"/>
              <a:t> אלכסנדר ל-3 חודשי אגירה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781745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AE5594-BC3D-430F-BADA-BC5198292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he-IL" sz="3200" dirty="0"/>
              <a:t>חישובי עומס חנקן בנחל </a:t>
            </a:r>
            <a:r>
              <a:rPr lang="he-IL" sz="3200" dirty="0" err="1"/>
              <a:t>ואסטואר</a:t>
            </a:r>
            <a:r>
              <a:rPr lang="he-IL" sz="3200" dirty="0"/>
              <a:t> אלכסנדר ל3 חודשי אגירה</a:t>
            </a:r>
            <a:endParaRPr lang="en-GB" sz="320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325C5005-E181-41ED-8D0A-3CD93C5B111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35096" y="1110754"/>
          <a:ext cx="8234055" cy="4838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xmlns="" id="{ACC1D126-7191-4C1F-86E9-A73D1C462E88}"/>
              </a:ext>
            </a:extLst>
          </p:cNvPr>
          <p:cNvSpPr txBox="1">
            <a:spLocks/>
          </p:cNvSpPr>
          <p:nvPr/>
        </p:nvSpPr>
        <p:spPr>
          <a:xfrm>
            <a:off x="567044" y="6021288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1600" dirty="0"/>
              <a:t>השחרור חושב לפי הצטברות של שלושה חודשים ושחרור ב24 שעות כאשר 15% מהעומס נשאר בנחל </a:t>
            </a:r>
            <a:r>
              <a:rPr lang="he-IL" sz="1600" dirty="0" err="1"/>
              <a:t>ובאסטואר</a:t>
            </a:r>
            <a:r>
              <a:rPr lang="he-IL" sz="1600" dirty="0"/>
              <a:t> והיתר משתחרר אל הים. </a:t>
            </a:r>
            <a:endParaRPr lang="en-GB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728F2AD-1C49-4F6F-B4F6-54C372FD0C73}"/>
              </a:ext>
            </a:extLst>
          </p:cNvPr>
          <p:cNvSpPr txBox="1"/>
          <p:nvPr/>
        </p:nvSpPr>
        <p:spPr>
          <a:xfrm>
            <a:off x="1259632" y="2276872"/>
            <a:ext cx="472764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1050" dirty="0">
                <a:latin typeface="Tahoma" pitchFamily="34" charset="0"/>
                <a:ea typeface="Tahoma" pitchFamily="34" charset="0"/>
                <a:cs typeface="Tahoma" pitchFamily="34" charset="0"/>
              </a:rPr>
              <a:t>העלייה המשמעותית בעומס היא בעקבות הסטת ספיקות מזרימות </a:t>
            </a:r>
            <a:r>
              <a:rPr lang="he-IL" sz="10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שיטפוניות</a:t>
            </a:r>
            <a:r>
              <a:rPr lang="he-IL" sz="1050" dirty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</a:p>
          <a:p>
            <a:r>
              <a:rPr lang="he-IL" sz="1050" dirty="0">
                <a:latin typeface="Tahoma" pitchFamily="34" charset="0"/>
                <a:ea typeface="Tahoma" pitchFamily="34" charset="0"/>
                <a:cs typeface="Tahoma" pitchFamily="34" charset="0"/>
              </a:rPr>
              <a:t>בכל מקרה יחס זרימת הבסיס לאגור שחרר נשמר בחישובים!</a:t>
            </a:r>
            <a:endParaRPr lang="en-GB" sz="105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5CBDAF81-85DD-4491-92CC-46293DD643ED}"/>
              </a:ext>
            </a:extLst>
          </p:cNvPr>
          <p:cNvCxnSpPr/>
          <p:nvPr/>
        </p:nvCxnSpPr>
        <p:spPr>
          <a:xfrm>
            <a:off x="5796136" y="2780928"/>
            <a:ext cx="288032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B8F4B8B0-A336-4FA0-B725-E2DA022A234F}"/>
              </a:ext>
            </a:extLst>
          </p:cNvPr>
          <p:cNvCxnSpPr>
            <a:cxnSpLocks/>
          </p:cNvCxnSpPr>
          <p:nvPr/>
        </p:nvCxnSpPr>
        <p:spPr>
          <a:xfrm>
            <a:off x="4848200" y="2729653"/>
            <a:ext cx="0" cy="800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755FD693-00DC-4D1A-BEDC-A542EC15E6A5}"/>
              </a:ext>
            </a:extLst>
          </p:cNvPr>
          <p:cNvCxnSpPr>
            <a:cxnSpLocks/>
          </p:cNvCxnSpPr>
          <p:nvPr/>
        </p:nvCxnSpPr>
        <p:spPr>
          <a:xfrm>
            <a:off x="5424264" y="2719845"/>
            <a:ext cx="83840" cy="925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236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8878E8-C383-4D06-91B8-6D4C018F5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994FCE-00F7-4550-9B34-E49295E1B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>
                <a:latin typeface="Tahoma" pitchFamily="34" charset="0"/>
                <a:ea typeface="Tahoma" pitchFamily="34" charset="0"/>
                <a:cs typeface="Tahoma" pitchFamily="34" charset="0"/>
              </a:rPr>
              <a:t>בהנחה שזמן השהיה הקצר אינו מאפשר תהליכים נוספים נפח המים ועומס הנוטריינטים הנותר </a:t>
            </a:r>
            <a:r>
              <a:rPr lang="he-IL" dirty="0" err="1">
                <a:latin typeface="Tahoma" pitchFamily="34" charset="0"/>
                <a:ea typeface="Tahoma" pitchFamily="34" charset="0"/>
                <a:cs typeface="Tahoma" pitchFamily="34" charset="0"/>
              </a:rPr>
              <a:t>באסטואר</a:t>
            </a:r>
            <a:r>
              <a:rPr lang="he-IL" dirty="0">
                <a:latin typeface="Tahoma" pitchFamily="34" charset="0"/>
                <a:ea typeface="Tahoma" pitchFamily="34" charset="0"/>
                <a:cs typeface="Tahoma" pitchFamily="34" charset="0"/>
              </a:rPr>
              <a:t> מהווה 15% ו8% מהעומס הנאגר בשלושה ושישה חודשי הזרמת קולחים.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46376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132856"/>
            <a:ext cx="3744416" cy="4320480"/>
          </a:xfrm>
        </p:spPr>
        <p:txBody>
          <a:bodyPr>
            <a:noAutofit/>
          </a:bodyPr>
          <a:lstStyle/>
          <a:p>
            <a:pPr algn="r"/>
            <a:r>
              <a:rPr lang="he-IL" sz="2400" b="1" dirty="0">
                <a:cs typeface="+mn-cs"/>
              </a:rPr>
              <a:t>הריכוז חשוב פחות מהעומס! </a:t>
            </a:r>
            <a:r>
              <a:rPr lang="he-IL" sz="2400" dirty="0">
                <a:cs typeface="+mn-cs"/>
              </a:rPr>
              <a:t/>
            </a:r>
            <a:br>
              <a:rPr lang="he-IL" sz="2400" dirty="0">
                <a:cs typeface="+mn-cs"/>
              </a:rPr>
            </a:br>
            <a:r>
              <a:rPr lang="he-IL" sz="2400" dirty="0">
                <a:cs typeface="+mn-cs"/>
              </a:rPr>
              <a:t/>
            </a:r>
            <a:br>
              <a:rPr lang="he-IL" sz="2400" dirty="0">
                <a:cs typeface="+mn-cs"/>
              </a:rPr>
            </a:br>
            <a:r>
              <a:rPr lang="he-IL" sz="2400" b="1" dirty="0">
                <a:cs typeface="+mn-cs"/>
              </a:rPr>
              <a:t>עדיף לא להזרים מים ובלבד שלא נזרים חנקות וזרחות!</a:t>
            </a:r>
            <a:br>
              <a:rPr lang="he-IL" sz="2400" b="1" dirty="0">
                <a:cs typeface="+mn-cs"/>
              </a:rPr>
            </a:br>
            <a:r>
              <a:rPr lang="he-IL" sz="2400" b="1" dirty="0">
                <a:cs typeface="+mn-cs"/>
              </a:rPr>
              <a:t/>
            </a:r>
            <a:br>
              <a:rPr lang="he-IL" sz="2400" b="1" dirty="0">
                <a:cs typeface="+mn-cs"/>
              </a:rPr>
            </a:br>
            <a:endParaRPr lang="en-US" sz="2400" b="1" dirty="0"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1484784"/>
            <a:ext cx="4541315" cy="44164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9534" y="548680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השפעת הזרמת קולחים 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9464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00A6B6-A9D1-4D20-A949-E75A1AFA4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מדוע הגבלת העומסים חשובה?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8044FFF-2F9D-4E64-A1CE-74EE4A16D0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9" r="8233" b="72321"/>
          <a:stretch/>
        </p:blipFill>
        <p:spPr>
          <a:xfrm>
            <a:off x="89756" y="1196752"/>
            <a:ext cx="8964488" cy="1885163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0F90A15-9C91-43D6-ADDE-CD6F274720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0" y="3330840"/>
            <a:ext cx="8964488" cy="17227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B2384E3-4B75-44D6-BA4B-0F32472C45C0}"/>
              </a:ext>
            </a:extLst>
          </p:cNvPr>
          <p:cNvSpPr txBox="1"/>
          <p:nvPr/>
        </p:nvSpPr>
        <p:spPr>
          <a:xfrm>
            <a:off x="7884368" y="4366681"/>
            <a:ext cx="8024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נחל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4F70C13-9B85-4868-B912-DF87C67263AB}"/>
              </a:ext>
            </a:extLst>
          </p:cNvPr>
          <p:cNvSpPr/>
          <p:nvPr/>
        </p:nvSpPr>
        <p:spPr>
          <a:xfrm>
            <a:off x="7666969" y="2650565"/>
            <a:ext cx="1019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אסטואר</a:t>
            </a:r>
            <a:endParaRPr lang="he-IL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xmlns="" id="{42103DAE-3A48-4FF1-A3F9-57F1F521A470}"/>
              </a:ext>
            </a:extLst>
          </p:cNvPr>
          <p:cNvSpPr/>
          <p:nvPr/>
        </p:nvSpPr>
        <p:spPr>
          <a:xfrm>
            <a:off x="8388424" y="1342345"/>
            <a:ext cx="298376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xmlns="" id="{0A152A54-8F00-46F1-B441-465D7BEEE775}"/>
              </a:ext>
            </a:extLst>
          </p:cNvPr>
          <p:cNvSpPr/>
          <p:nvPr/>
        </p:nvSpPr>
        <p:spPr>
          <a:xfrm>
            <a:off x="269631" y="1342345"/>
            <a:ext cx="298376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xmlns="" id="{93CCF412-BA41-4628-8C5B-A4375C28AE81}"/>
              </a:ext>
            </a:extLst>
          </p:cNvPr>
          <p:cNvSpPr/>
          <p:nvPr/>
        </p:nvSpPr>
        <p:spPr>
          <a:xfrm>
            <a:off x="8537612" y="3411989"/>
            <a:ext cx="298376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xmlns="" id="{9CD6DF3E-9C48-4C10-BA70-BD9AE32A86F0}"/>
              </a:ext>
            </a:extLst>
          </p:cNvPr>
          <p:cNvSpPr/>
          <p:nvPr/>
        </p:nvSpPr>
        <p:spPr>
          <a:xfrm>
            <a:off x="242973" y="3418027"/>
            <a:ext cx="298376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87834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00A6B6-A9D1-4D20-A949-E75A1AFA4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מדוע הגבלת העומסים חשובה?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8044FFF-2F9D-4E64-A1CE-74EE4A16D0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9" r="8233" b="72321"/>
          <a:stretch/>
        </p:blipFill>
        <p:spPr>
          <a:xfrm>
            <a:off x="89756" y="1196752"/>
            <a:ext cx="8964488" cy="1885163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0F90A15-9C91-43D6-ADDE-CD6F274720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0" y="3330840"/>
            <a:ext cx="8964488" cy="17227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B2384E3-4B75-44D6-BA4B-0F32472C45C0}"/>
              </a:ext>
            </a:extLst>
          </p:cNvPr>
          <p:cNvSpPr txBox="1"/>
          <p:nvPr/>
        </p:nvSpPr>
        <p:spPr>
          <a:xfrm>
            <a:off x="7884368" y="4366681"/>
            <a:ext cx="8024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נחל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4F70C13-9B85-4868-B912-DF87C67263AB}"/>
              </a:ext>
            </a:extLst>
          </p:cNvPr>
          <p:cNvSpPr/>
          <p:nvPr/>
        </p:nvSpPr>
        <p:spPr>
          <a:xfrm>
            <a:off x="7666969" y="2650565"/>
            <a:ext cx="1019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אסטואר</a:t>
            </a:r>
            <a:endParaRPr lang="he-IL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xmlns="" id="{42103DAE-3A48-4FF1-A3F9-57F1F521A470}"/>
              </a:ext>
            </a:extLst>
          </p:cNvPr>
          <p:cNvSpPr/>
          <p:nvPr/>
        </p:nvSpPr>
        <p:spPr>
          <a:xfrm>
            <a:off x="8388424" y="1342345"/>
            <a:ext cx="298376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xmlns="" id="{0A152A54-8F00-46F1-B441-465D7BEEE775}"/>
              </a:ext>
            </a:extLst>
          </p:cNvPr>
          <p:cNvSpPr/>
          <p:nvPr/>
        </p:nvSpPr>
        <p:spPr>
          <a:xfrm>
            <a:off x="269631" y="1342345"/>
            <a:ext cx="298376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xmlns="" id="{93CCF412-BA41-4628-8C5B-A4375C28AE81}"/>
              </a:ext>
            </a:extLst>
          </p:cNvPr>
          <p:cNvSpPr/>
          <p:nvPr/>
        </p:nvSpPr>
        <p:spPr>
          <a:xfrm>
            <a:off x="8537612" y="3411989"/>
            <a:ext cx="298376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xmlns="" id="{9CD6DF3E-9C48-4C10-BA70-BD9AE32A86F0}"/>
              </a:ext>
            </a:extLst>
          </p:cNvPr>
          <p:cNvSpPr/>
          <p:nvPr/>
        </p:nvSpPr>
        <p:spPr>
          <a:xfrm>
            <a:off x="242973" y="3418027"/>
            <a:ext cx="298376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454C349-AC78-4924-BD2F-8928A43C01DA}"/>
              </a:ext>
            </a:extLst>
          </p:cNvPr>
          <p:cNvSpPr/>
          <p:nvPr/>
        </p:nvSpPr>
        <p:spPr>
          <a:xfrm>
            <a:off x="101812" y="5053552"/>
            <a:ext cx="8940376" cy="895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xmlns="" id="{2E9C98CA-4472-47CE-AD77-1E2D5FAE5E8D}"/>
              </a:ext>
            </a:extLst>
          </p:cNvPr>
          <p:cNvSpPr/>
          <p:nvPr/>
        </p:nvSpPr>
        <p:spPr>
          <a:xfrm>
            <a:off x="8412737" y="5097940"/>
            <a:ext cx="298376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8AB1960-F42B-4DD5-A221-061714AF75BA}"/>
              </a:ext>
            </a:extLst>
          </p:cNvPr>
          <p:cNvSpPr txBox="1"/>
          <p:nvPr/>
        </p:nvSpPr>
        <p:spPr>
          <a:xfrm>
            <a:off x="5796136" y="5097940"/>
            <a:ext cx="2443620" cy="4075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שטף כניסה\יציאה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96718BE-2BE1-4195-B85A-3190201E41C0}"/>
              </a:ext>
            </a:extLst>
          </p:cNvPr>
          <p:cNvSpPr txBox="1"/>
          <p:nvPr/>
        </p:nvSpPr>
        <p:spPr>
          <a:xfrm>
            <a:off x="6392368" y="5501416"/>
            <a:ext cx="2443620" cy="4075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r>
              <a:rPr lang="he-IL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     נפח גוף המים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084F2C3-8B62-4F69-8206-3D3C87FA304C}"/>
              </a:ext>
            </a:extLst>
          </p:cNvPr>
          <p:cNvSpPr txBox="1"/>
          <p:nvPr/>
        </p:nvSpPr>
        <p:spPr>
          <a:xfrm>
            <a:off x="308012" y="5097940"/>
            <a:ext cx="505607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באסטוארים</a:t>
            </a:r>
            <a:r>
              <a:rPr lang="he-IL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וספציפית </a:t>
            </a:r>
            <a:r>
              <a:rPr lang="he-IL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במיקרואסטוארים</a:t>
            </a:r>
            <a:endParaRPr lang="he-IL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V&gt;&gt;F</a:t>
            </a:r>
            <a:endParaRPr lang="he-IL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23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00A6B6-A9D1-4D20-A949-E75A1AFA4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מנגנון ההעתרה </a:t>
            </a:r>
            <a:r>
              <a:rPr lang="he-IL" dirty="0" err="1"/>
              <a:t>באסטוארים</a:t>
            </a:r>
            <a:endParaRPr lang="he-IL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8044FFF-2F9D-4E64-A1CE-74EE4A16D0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9" r="8233" b="72321"/>
          <a:stretch/>
        </p:blipFill>
        <p:spPr>
          <a:xfrm>
            <a:off x="89756" y="1196752"/>
            <a:ext cx="8964488" cy="1885163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4F70C13-9B85-4868-B912-DF87C67263AB}"/>
              </a:ext>
            </a:extLst>
          </p:cNvPr>
          <p:cNvSpPr/>
          <p:nvPr/>
        </p:nvSpPr>
        <p:spPr>
          <a:xfrm>
            <a:off x="7666969" y="2650565"/>
            <a:ext cx="1019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אסטואר</a:t>
            </a:r>
            <a:endParaRPr lang="he-IL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xmlns="" id="{42103DAE-3A48-4FF1-A3F9-57F1F521A470}"/>
              </a:ext>
            </a:extLst>
          </p:cNvPr>
          <p:cNvSpPr/>
          <p:nvPr/>
        </p:nvSpPr>
        <p:spPr>
          <a:xfrm>
            <a:off x="8388424" y="1342345"/>
            <a:ext cx="298376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xmlns="" id="{0A152A54-8F00-46F1-B441-465D7BEEE775}"/>
              </a:ext>
            </a:extLst>
          </p:cNvPr>
          <p:cNvSpPr/>
          <p:nvPr/>
        </p:nvSpPr>
        <p:spPr>
          <a:xfrm>
            <a:off x="269631" y="1342345"/>
            <a:ext cx="298376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454C349-AC78-4924-BD2F-8928A43C01DA}"/>
              </a:ext>
            </a:extLst>
          </p:cNvPr>
          <p:cNvSpPr/>
          <p:nvPr/>
        </p:nvSpPr>
        <p:spPr>
          <a:xfrm>
            <a:off x="101812" y="3068960"/>
            <a:ext cx="8940376" cy="895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xmlns="" id="{2E9C98CA-4472-47CE-AD77-1E2D5FAE5E8D}"/>
              </a:ext>
            </a:extLst>
          </p:cNvPr>
          <p:cNvSpPr/>
          <p:nvPr/>
        </p:nvSpPr>
        <p:spPr>
          <a:xfrm>
            <a:off x="8412737" y="3113348"/>
            <a:ext cx="298376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8AB1960-F42B-4DD5-A221-061714AF75BA}"/>
              </a:ext>
            </a:extLst>
          </p:cNvPr>
          <p:cNvSpPr txBox="1"/>
          <p:nvPr/>
        </p:nvSpPr>
        <p:spPr>
          <a:xfrm>
            <a:off x="5796136" y="3113348"/>
            <a:ext cx="2443620" cy="4075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שטף כניסה\יציאה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96718BE-2BE1-4195-B85A-3190201E41C0}"/>
              </a:ext>
            </a:extLst>
          </p:cNvPr>
          <p:cNvSpPr txBox="1"/>
          <p:nvPr/>
        </p:nvSpPr>
        <p:spPr>
          <a:xfrm>
            <a:off x="6392368" y="3516824"/>
            <a:ext cx="2443620" cy="4075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r>
              <a:rPr lang="he-IL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     נפח גוף המים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084F2C3-8B62-4F69-8206-3D3C87FA304C}"/>
              </a:ext>
            </a:extLst>
          </p:cNvPr>
          <p:cNvSpPr txBox="1"/>
          <p:nvPr/>
        </p:nvSpPr>
        <p:spPr>
          <a:xfrm>
            <a:off x="308012" y="3113348"/>
            <a:ext cx="505607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באסטוארים</a:t>
            </a:r>
            <a:r>
              <a:rPr lang="he-IL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וספציפית </a:t>
            </a:r>
            <a:r>
              <a:rPr lang="he-IL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במיקרואסטוארים</a:t>
            </a:r>
            <a:endParaRPr lang="he-IL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V&gt;&gt;F</a:t>
            </a:r>
            <a:endParaRPr lang="he-IL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479B3A1-E213-4A31-8464-4A9236AB2872}"/>
              </a:ext>
            </a:extLst>
          </p:cNvPr>
          <p:cNvSpPr txBox="1"/>
          <p:nvPr/>
        </p:nvSpPr>
        <p:spPr>
          <a:xfrm>
            <a:off x="101812" y="3933056"/>
            <a:ext cx="8940376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השילוב של שכוב פיזיקלי, עומק גבוה ועכירות הנוצרת כתוצאה מריכוזי אצות גבוהים גורם בהכרח </a:t>
            </a:r>
            <a:r>
              <a:rPr lang="he-IL" sz="3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לאנוקסיה</a:t>
            </a:r>
            <a:r>
              <a:rPr lang="he-IL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 בקרקעית.</a:t>
            </a:r>
          </a:p>
          <a:p>
            <a:r>
              <a:rPr lang="he-IL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העתרה כהגבלת אור </a:t>
            </a:r>
          </a:p>
        </p:txBody>
      </p:sp>
    </p:spTree>
    <p:extLst>
      <p:ext uri="{BB962C8B-B14F-4D97-AF65-F5344CB8AC3E}">
        <p14:creationId xmlns:p14="http://schemas.microsoft.com/office/powerpoint/2010/main" val="74249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00A6B6-A9D1-4D20-A949-E75A1AFA4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על העתרה </a:t>
            </a:r>
            <a:r>
              <a:rPr lang="he-IL" dirty="0" err="1"/>
              <a:t>באסטוארים</a:t>
            </a:r>
            <a:endParaRPr lang="he-IL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8044FFF-2F9D-4E64-A1CE-74EE4A16D0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9" r="8233" b="72321"/>
          <a:stretch/>
        </p:blipFill>
        <p:spPr>
          <a:xfrm>
            <a:off x="89756" y="1196752"/>
            <a:ext cx="8964488" cy="1885163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4F70C13-9B85-4868-B912-DF87C67263AB}"/>
              </a:ext>
            </a:extLst>
          </p:cNvPr>
          <p:cNvSpPr/>
          <p:nvPr/>
        </p:nvSpPr>
        <p:spPr>
          <a:xfrm>
            <a:off x="7666969" y="2650565"/>
            <a:ext cx="1019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אסטואר</a:t>
            </a:r>
            <a:endParaRPr lang="he-IL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xmlns="" id="{42103DAE-3A48-4FF1-A3F9-57F1F521A470}"/>
              </a:ext>
            </a:extLst>
          </p:cNvPr>
          <p:cNvSpPr/>
          <p:nvPr/>
        </p:nvSpPr>
        <p:spPr>
          <a:xfrm>
            <a:off x="8388424" y="1342345"/>
            <a:ext cx="298376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xmlns="" id="{0A152A54-8F00-46F1-B441-465D7BEEE775}"/>
              </a:ext>
            </a:extLst>
          </p:cNvPr>
          <p:cNvSpPr/>
          <p:nvPr/>
        </p:nvSpPr>
        <p:spPr>
          <a:xfrm>
            <a:off x="269631" y="1342345"/>
            <a:ext cx="298376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454C349-AC78-4924-BD2F-8928A43C01DA}"/>
              </a:ext>
            </a:extLst>
          </p:cNvPr>
          <p:cNvSpPr/>
          <p:nvPr/>
        </p:nvSpPr>
        <p:spPr>
          <a:xfrm>
            <a:off x="101812" y="3068960"/>
            <a:ext cx="8940376" cy="895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xmlns="" id="{2E9C98CA-4472-47CE-AD77-1E2D5FAE5E8D}"/>
              </a:ext>
            </a:extLst>
          </p:cNvPr>
          <p:cNvSpPr/>
          <p:nvPr/>
        </p:nvSpPr>
        <p:spPr>
          <a:xfrm>
            <a:off x="8412737" y="3113348"/>
            <a:ext cx="298376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8AB1960-F42B-4DD5-A221-061714AF75BA}"/>
              </a:ext>
            </a:extLst>
          </p:cNvPr>
          <p:cNvSpPr txBox="1"/>
          <p:nvPr/>
        </p:nvSpPr>
        <p:spPr>
          <a:xfrm>
            <a:off x="5796136" y="3113348"/>
            <a:ext cx="2443620" cy="4075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שטף כניסה\יציאה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96718BE-2BE1-4195-B85A-3190201E41C0}"/>
              </a:ext>
            </a:extLst>
          </p:cNvPr>
          <p:cNvSpPr txBox="1"/>
          <p:nvPr/>
        </p:nvSpPr>
        <p:spPr>
          <a:xfrm>
            <a:off x="6392368" y="3516824"/>
            <a:ext cx="2443620" cy="4075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r>
              <a:rPr lang="he-IL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     נפח גוף המים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084F2C3-8B62-4F69-8206-3D3C87FA304C}"/>
              </a:ext>
            </a:extLst>
          </p:cNvPr>
          <p:cNvSpPr txBox="1"/>
          <p:nvPr/>
        </p:nvSpPr>
        <p:spPr>
          <a:xfrm>
            <a:off x="308012" y="3113348"/>
            <a:ext cx="505607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באסטוארים</a:t>
            </a:r>
            <a:r>
              <a:rPr lang="he-IL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וספציפית </a:t>
            </a:r>
            <a:r>
              <a:rPr lang="he-IL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במיקרואסטוארים</a:t>
            </a:r>
            <a:endParaRPr lang="he-IL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V&gt;&gt;F</a:t>
            </a:r>
            <a:endParaRPr lang="he-IL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479B3A1-E213-4A31-8464-4A9236AB2872}"/>
              </a:ext>
            </a:extLst>
          </p:cNvPr>
          <p:cNvSpPr txBox="1"/>
          <p:nvPr/>
        </p:nvSpPr>
        <p:spPr>
          <a:xfrm>
            <a:off x="101812" y="3933056"/>
            <a:ext cx="8940376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מדידה של השטפים האנכיים של זרחן וחנקן תיתן לנו את שטפי </a:t>
            </a:r>
            <a:r>
              <a:rPr lang="he-IL" sz="3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הנוטריאנטים</a:t>
            </a:r>
            <a:r>
              <a:rPr lang="he-IL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 בהם המערכת הופכת למוגבלת אור (ולכן בהכרח </a:t>
            </a:r>
            <a:r>
              <a:rPr lang="he-IL" sz="3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אנוקסית</a:t>
            </a:r>
            <a:r>
              <a:rPr lang="he-IL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56678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51" y="404664"/>
            <a:ext cx="9144000" cy="1143000"/>
          </a:xfrm>
        </p:spPr>
        <p:txBody>
          <a:bodyPr>
            <a:noAutofit/>
          </a:bodyPr>
          <a:lstStyle/>
          <a:p>
            <a:r>
              <a:rPr lang="he-IL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מי אנחנו ?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3888" y="1322670"/>
            <a:ext cx="552286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פרופ' </a:t>
            </a:r>
            <a:r>
              <a:rPr lang="he-IL" sz="16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גיתי</a:t>
            </a:r>
            <a:r>
              <a:rPr lang="he-IL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יהל – </a:t>
            </a:r>
            <a:r>
              <a:rPr lang="he-IL" sz="16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גאוכימיה</a:t>
            </a:r>
            <a:r>
              <a:rPr lang="he-IL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ומיקרוביולוגיה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פרופ' שריג גפני- ביולוגיה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ד"ר יאיר סוארי – פיסיקה, </a:t>
            </a:r>
            <a:r>
              <a:rPr lang="he-IL" sz="16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גאוכימיה</a:t>
            </a:r>
            <a:r>
              <a:rPr lang="he-IL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מודל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גב' טל קדוש והדר צדקה– מנהלות </a:t>
            </a:r>
            <a:r>
              <a:rPr lang="he-IL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הפרוייקט</a:t>
            </a:r>
            <a:endParaRPr lang="he-IL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אריאל אלסנר – מדע למדיניות</a:t>
            </a:r>
          </a:p>
          <a:p>
            <a:endParaRPr lang="he-IL" sz="16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פרופ' בני חפץ  - רעלים ותרופות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תום טופז- רעלים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אור באסא- נוטריינטים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שירה בונה – פיזור לים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sz="16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ד"ר גיל אשל – סחף וניהול אגן ההיקוות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ד"ר רועי אגוזי –סחף וניהול אגן ההיקוות</a:t>
            </a:r>
          </a:p>
        </p:txBody>
      </p:sp>
      <p:pic>
        <p:nvPicPr>
          <p:cNvPr id="4" name="תמונה 3" descr="image00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3536" y="2924944"/>
            <a:ext cx="2642781" cy="936104"/>
          </a:xfrm>
          <a:prstGeom prst="rect">
            <a:avLst/>
          </a:prstGeom>
        </p:spPr>
      </p:pic>
      <p:pic>
        <p:nvPicPr>
          <p:cNvPr id="5" name="תמונה 4" descr="logo_he_lar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8802" y="4577234"/>
            <a:ext cx="2232248" cy="986181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17" y="1322670"/>
            <a:ext cx="4176464" cy="88726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56186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591CB3-3D42-430D-AB44-55B0FB45D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אסטואר</a:t>
            </a:r>
            <a:endParaRPr lang="he-IL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32C7B6A5-B30C-4E09-BEE4-85475262CA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63" y="1456324"/>
            <a:ext cx="8335055" cy="3261543"/>
          </a:xfrm>
        </p:spPr>
      </p:pic>
    </p:spTree>
    <p:extLst>
      <p:ext uri="{BB962C8B-B14F-4D97-AF65-F5344CB8AC3E}">
        <p14:creationId xmlns:p14="http://schemas.microsoft.com/office/powerpoint/2010/main" val="1658700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17EA09-A728-4B6F-B62B-38E3BEF52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אסטוארים</a:t>
            </a:r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בישראל</a:t>
            </a:r>
          </a:p>
        </p:txBody>
      </p:sp>
      <p:pic>
        <p:nvPicPr>
          <p:cNvPr id="4" name="Picture 4" descr="http://lib.cet.ac.il/storage/items/9600_9699/0000009612/pg67_m33_B_9612%5b1%5d.jpg">
            <a:extLst>
              <a:ext uri="{FF2B5EF4-FFF2-40B4-BE49-F238E27FC236}">
                <a16:creationId xmlns:a16="http://schemas.microsoft.com/office/drawing/2014/main" xmlns="" id="{2DE858AA-856E-4062-9982-CE70F7BE4F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1643608"/>
            <a:ext cx="3026244" cy="416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‫נחל אלכסנדר‬‎">
            <a:extLst>
              <a:ext uri="{FF2B5EF4-FFF2-40B4-BE49-F238E27FC236}">
                <a16:creationId xmlns:a16="http://schemas.microsoft.com/office/drawing/2014/main" xmlns="" id="{F0E957B0-0240-4391-B1C0-BC4D9CC6AD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00808"/>
            <a:ext cx="5545621" cy="40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8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0" y="116632"/>
            <a:ext cx="9144000" cy="998984"/>
          </a:xfrm>
        </p:spPr>
        <p:txBody>
          <a:bodyPr>
            <a:noAutofit/>
          </a:bodyPr>
          <a:lstStyle/>
          <a:p>
            <a:r>
              <a:rPr lang="he-IL" sz="2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ומה אנחנו עושים ?</a:t>
            </a:r>
            <a:endParaRPr lang="en-US" sz="29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436" y="836712"/>
            <a:ext cx="8928992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95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ב- 4 השנים  האחרונות </a:t>
            </a:r>
            <a:r>
              <a:rPr lang="he-IL" sz="195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מנטרים</a:t>
            </a:r>
            <a:r>
              <a:rPr lang="he-IL" sz="195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וחוקרים את </a:t>
            </a:r>
            <a:r>
              <a:rPr lang="he-IL" sz="195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האסטואר</a:t>
            </a:r>
            <a:r>
              <a:rPr lang="he-IL" sz="195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של נחל אלכסנדר על ידי: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he-IL" sz="195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e-IL" sz="195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הצבת רגשים לטמפרטורה, מליחות, חמצן מפלס (ואור) בשלוש נקודות לאורך </a:t>
            </a:r>
            <a:r>
              <a:rPr lang="he-IL" sz="195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האסטואר</a:t>
            </a:r>
            <a:r>
              <a:rPr lang="he-IL" sz="195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he-IL" sz="195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e-IL" sz="195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דגימות חודשיות הכוללות אנליזה של טמפרטורה, מליחות, חמצן, </a:t>
            </a:r>
            <a:r>
              <a:rPr lang="en-US" sz="195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OBS</a:t>
            </a:r>
            <a:r>
              <a:rPr lang="he-IL" sz="195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כלורופיל, דשנים אנאורגניים (</a:t>
            </a:r>
            <a:r>
              <a:rPr lang="en-US" sz="195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</a:t>
            </a:r>
            <a:r>
              <a:rPr lang="en-US" sz="1950" baseline="-25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en-US" sz="195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NO</a:t>
            </a:r>
            <a:r>
              <a:rPr lang="en-US" sz="1950" baseline="-25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195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NH</a:t>
            </a:r>
            <a:r>
              <a:rPr lang="en-US" sz="1950" baseline="-25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en-US" sz="195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PO</a:t>
            </a:r>
            <a:r>
              <a:rPr lang="en-US" sz="1950" baseline="-25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he-IL" sz="195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ואורגניים, </a:t>
            </a:r>
            <a:r>
              <a:rPr lang="he-IL" sz="195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איפיון</a:t>
            </a:r>
            <a:r>
              <a:rPr lang="he-IL" sz="195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גנטי של אוכלוסיית האצות, ריכוז חומר חלקיקי(אורגני\אנאורגני חנקן זרחן) וחומרי הדברה (</a:t>
            </a:r>
            <a:r>
              <a:rPr lang="he-IL" sz="195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ספוחים</a:t>
            </a:r>
            <a:r>
              <a:rPr lang="he-IL" sz="195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ומומסים).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he-IL" sz="195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e-IL" sz="195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דגימות עונתיות של דגים וחסרי חוליות.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he-IL" sz="195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e-IL" sz="195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דגימות ברזולוציה גבוהה של חומר מרחף, חומרי הדברה ודשנים בזמן שיטפונות.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he-IL" sz="195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e-IL" sz="195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דגימת הפיזור של תוצרי הנחל לים בזרימות בסיס </a:t>
            </a:r>
            <a:r>
              <a:rPr lang="he-IL" sz="195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ושטפונות</a:t>
            </a:r>
            <a:endParaRPr lang="he-IL" sz="195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he-IL" sz="195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13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0" y="384630"/>
            <a:ext cx="9144000" cy="998984"/>
          </a:xfrm>
        </p:spPr>
        <p:txBody>
          <a:bodyPr>
            <a:noAutofit/>
          </a:bodyPr>
          <a:lstStyle/>
          <a:p>
            <a:r>
              <a:rPr lang="he-IL" sz="2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מטרות</a:t>
            </a:r>
            <a:endParaRPr lang="en-US" sz="29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700808"/>
            <a:ext cx="8999775" cy="49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2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מעוניינים להבין את התהליכים העיקריים </a:t>
            </a:r>
            <a:r>
              <a:rPr lang="he-IL" sz="200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באסטואר</a:t>
            </a:r>
            <a:r>
              <a:rPr lang="he-IL" sz="2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ולזהות את גורמי העקה </a:t>
            </a:r>
          </a:p>
        </p:txBody>
      </p:sp>
      <p:sp>
        <p:nvSpPr>
          <p:cNvPr id="9" name="Rectangle 8"/>
          <p:cNvSpPr/>
          <p:nvPr/>
        </p:nvSpPr>
        <p:spPr>
          <a:xfrm>
            <a:off x="34102" y="2970892"/>
            <a:ext cx="89289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1114425">
              <a:buFont typeface="Wingdings" panose="05000000000000000000" pitchFamily="2" charset="2"/>
              <a:buChar char="ü"/>
            </a:pPr>
            <a:r>
              <a:rPr lang="he-IL" sz="2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להעמיד לרשות מקבלי החלטות כלים ודרכים להגיע ליעדים שיוגדרו עבור </a:t>
            </a:r>
            <a:r>
              <a:rPr lang="he-IL" sz="200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האסטואר</a:t>
            </a:r>
            <a:r>
              <a:rPr lang="he-IL" sz="2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מתוך כוונה להביא את הנחל לתפקוד אקולוגי בריא לרווחת הציבור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1FE66A8-7388-4DA3-8957-E57F759C0866}"/>
              </a:ext>
            </a:extLst>
          </p:cNvPr>
          <p:cNvSpPr/>
          <p:nvPr/>
        </p:nvSpPr>
        <p:spPr>
          <a:xfrm>
            <a:off x="2123728" y="4303749"/>
            <a:ext cx="4536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200" dirty="0">
                <a:hlinkClick r:id="rId3"/>
              </a:rPr>
              <a:t>http://reco.ruppin.ac.il/</a:t>
            </a: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238706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21A8A9-66EB-4E58-A421-4432B5056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ריכוז חומרי הדשן </a:t>
            </a:r>
            <a:r>
              <a:rPr lang="he-I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באסטואר</a:t>
            </a:r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גבוה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9F7AA8F-EBEB-4681-A4D1-AF49A49EA236}"/>
              </a:ext>
            </a:extLst>
          </p:cNvPr>
          <p:cNvSpPr txBox="1"/>
          <p:nvPr/>
        </p:nvSpPr>
        <p:spPr>
          <a:xfrm>
            <a:off x="257175" y="5157192"/>
            <a:ext cx="842962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חתכים אנכיים של ממוצע ריכוזי הדשנים (חנקן אנאורגני (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DIN</a:t>
            </a:r>
            <a:r>
              <a:rPr lang="he-IL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) ופוספט (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Phos</a:t>
            </a:r>
            <a:r>
              <a:rPr lang="he-IL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)) לאורך </a:t>
            </a:r>
            <a:r>
              <a:rPr lang="he-IL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האסטואר</a:t>
            </a:r>
            <a:r>
              <a:rPr lang="he-IL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של נחל אלכסנדר בתקופת המחקר.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DB0A9E0-4737-44C4-93E4-21361DC96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1795462"/>
            <a:ext cx="862965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874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67D1CE-32D0-49B3-8C85-1CC4F6329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Autofit/>
          </a:bodyPr>
          <a:lstStyle/>
          <a:p>
            <a:r>
              <a:rPr lang="he-IL" sz="3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מה שגורר עלייה ביצרנות הראשונית וירידה בריכוזי החמצן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4269834-6D17-4CE7-88D1-A7BEA86A8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0862"/>
            <a:ext cx="8931056" cy="37469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96CF319-244F-4649-AED8-732F6069C441}"/>
              </a:ext>
            </a:extLst>
          </p:cNvPr>
          <p:cNvSpPr txBox="1"/>
          <p:nvPr/>
        </p:nvSpPr>
        <p:spPr>
          <a:xfrm>
            <a:off x="257175" y="5229200"/>
            <a:ext cx="842962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חתכים אנכיים של ממוצע ריכוזי כלורופיל וחמצן לאורך </a:t>
            </a:r>
            <a:r>
              <a:rPr lang="he-IL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האסטואר</a:t>
            </a:r>
            <a:r>
              <a:rPr lang="he-IL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של נחל אלכסנדר בתקופת המחקר.</a:t>
            </a:r>
          </a:p>
        </p:txBody>
      </p:sp>
    </p:spTree>
    <p:extLst>
      <p:ext uri="{BB962C8B-B14F-4D97-AF65-F5344CB8AC3E}">
        <p14:creationId xmlns:p14="http://schemas.microsoft.com/office/powerpoint/2010/main" val="4193280128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1">
        <a:spAutoFit/>
      </a:bodyPr>
      <a:lstStyle>
        <a:defPPr>
          <a:defRPr sz="2000" dirty="0" smtClean="0">
            <a:latin typeface="Tahoma" pitchFamily="34" charset="0"/>
            <a:ea typeface="Tahoma" pitchFamily="34" charset="0"/>
            <a:cs typeface="Tahom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1">
        <a:spAutoFit/>
      </a:bodyPr>
      <a:lstStyle>
        <a:defPPr>
          <a:defRPr sz="2000" dirty="0" smtClean="0">
            <a:latin typeface="Tahoma" pitchFamily="34" charset="0"/>
            <a:ea typeface="Tahoma" pitchFamily="34" charset="0"/>
            <a:cs typeface="Tahoma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4590</TotalTime>
  <Words>1054</Words>
  <Application>Microsoft Office PowerPoint</Application>
  <PresentationFormat>‫הצגה על המסך (4:3)</PresentationFormat>
  <Paragraphs>138</Paragraphs>
  <Slides>29</Slides>
  <Notes>6</Notes>
  <HiddenSlides>5</HiddenSlides>
  <MMClips>0</MMClips>
  <ScaleCrop>false</ScaleCrop>
  <HeadingPairs>
    <vt:vector size="4" baseType="variant"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29</vt:i4>
      </vt:variant>
    </vt:vector>
  </HeadingPairs>
  <TitlesOfParts>
    <vt:vector size="31" baseType="lpstr">
      <vt:lpstr>ערכת נושא של Office</vt:lpstr>
      <vt:lpstr>1_ערכת נושא של Office</vt:lpstr>
      <vt:lpstr>המיקרואסטוארים של ישראל, איפיון הבעיות ודרכי התמודדות מוצעות</vt:lpstr>
      <vt:lpstr>הצעה להתמודדות עם עודפי קולחים</vt:lpstr>
      <vt:lpstr>מי אנחנו ?</vt:lpstr>
      <vt:lpstr>אסטואר</vt:lpstr>
      <vt:lpstr>אסטוארים בישראל</vt:lpstr>
      <vt:lpstr>ומה אנחנו עושים ?</vt:lpstr>
      <vt:lpstr>מטרות</vt:lpstr>
      <vt:lpstr>ריכוז חומרי הדשן באסטואר גבוה</vt:lpstr>
      <vt:lpstr>מה שגורר עלייה ביצרנות הראשונית וירידה בריכוזי החמצן</vt:lpstr>
      <vt:lpstr>מצגת של PowerPoint</vt:lpstr>
      <vt:lpstr>תוצאות של זיהום כרוני בקולחים – אסטואר ללא חמצן</vt:lpstr>
      <vt:lpstr>מסקנה </vt:lpstr>
      <vt:lpstr>הצעה להתמודדות עם עודפי קולחים</vt:lpstr>
      <vt:lpstr>הצעה להתמודדות עם עודפי קולחים</vt:lpstr>
      <vt:lpstr>הצעה להתמודדות עם עודפי קולחים</vt:lpstr>
      <vt:lpstr>דוגמה לעומסי זרחן צפויים בנחל ואסטואר אלכסנדר על פי שישה חודשי אגירה ושחרור שיטפוני</vt:lpstr>
      <vt:lpstr>ומה עם הים?</vt:lpstr>
      <vt:lpstr>מצגת של PowerPoint</vt:lpstr>
      <vt:lpstr>הצעה להתמודדות עם עודפי קולחים</vt:lpstr>
      <vt:lpstr>מצגת של PowerPoint</vt:lpstr>
      <vt:lpstr>חישובי עומס חנקן בנחל ואסטואר אלכסנדר ל-6 חודשי אגירה</vt:lpstr>
      <vt:lpstr>חישובי עומס זרחן בנחל ואסטואר אלכסנדר ל-3 חודשי אגירה</vt:lpstr>
      <vt:lpstr>חישובי עומס חנקן בנחל ואסטואר אלכסנדר ל3 חודשי אגירה</vt:lpstr>
      <vt:lpstr>מצגת של PowerPoint</vt:lpstr>
      <vt:lpstr>הריכוז חשוב פחות מהעומס!   עדיף לא להזרים מים ובלבד שלא נזרים חנקות וזרחות!  </vt:lpstr>
      <vt:lpstr>מדוע הגבלת העומסים חשובה?</vt:lpstr>
      <vt:lpstr>מדוע הגבלת העומסים חשובה?</vt:lpstr>
      <vt:lpstr>מנגנון ההעתרה באסטוארים</vt:lpstr>
      <vt:lpstr>על העתרה באסטוארים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שידרוג  מט"ש יד חנה המצב הרצוי מול המצב הצפוי בנחל אלכסנדר לאחר השידרוג המתוכנן</dc:title>
  <dc:creator>Ariel</dc:creator>
  <cp:lastModifiedBy>Ariel</cp:lastModifiedBy>
  <cp:revision>111</cp:revision>
  <dcterms:created xsi:type="dcterms:W3CDTF">2017-10-09T22:38:58Z</dcterms:created>
  <dcterms:modified xsi:type="dcterms:W3CDTF">2018-03-22T10:25:01Z</dcterms:modified>
</cp:coreProperties>
</file>