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71" r:id="rId4"/>
    <p:sldId id="272" r:id="rId5"/>
    <p:sldId id="258" r:id="rId6"/>
    <p:sldId id="262" r:id="rId7"/>
    <p:sldId id="259" r:id="rId8"/>
    <p:sldId id="260" r:id="rId9"/>
    <p:sldId id="261" r:id="rId10"/>
    <p:sldId id="263" r:id="rId11"/>
    <p:sldId id="269" r:id="rId12"/>
    <p:sldId id="264" r:id="rId13"/>
    <p:sldId id="267" r:id="rId14"/>
    <p:sldId id="268" r:id="rId15"/>
    <p:sldId id="266" r:id="rId16"/>
    <p:sldId id="265" r:id="rId17"/>
    <p:sldId id="270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7952" autoAdjust="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Phosphorus monthly loads to the Alexander stream in base flow and "</a:t>
            </a:r>
            <a:r>
              <a:rPr lang="en-US" sz="1800" b="0" i="0" u="none" strike="noStrike" baseline="0">
                <a:effectLst/>
              </a:rPr>
              <a:t>Reserve and Release</a:t>
            </a:r>
            <a:r>
              <a:rPr lang="en-US" sz="1800"/>
              <a:t>" for 6 month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Base flow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graphs!$B$3:$B$14</c:f>
              <c:numCache>
                <c:formatCode>mmm\-yy</c:formatCode>
                <c:ptCount val="12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</c:numCache>
            </c:numRef>
          </c:cat>
          <c:val>
            <c:numRef>
              <c:f>graphs!$D$3:$D$14</c:f>
              <c:numCache>
                <c:formatCode>General</c:formatCode>
                <c:ptCount val="12"/>
                <c:pt idx="0">
                  <c:v>860.47771384436328</c:v>
                </c:pt>
                <c:pt idx="1">
                  <c:v>553.39045844191003</c:v>
                </c:pt>
                <c:pt idx="2">
                  <c:v>452.46337332547125</c:v>
                </c:pt>
                <c:pt idx="3">
                  <c:v>169.38447894701471</c:v>
                </c:pt>
                <c:pt idx="4">
                  <c:v>132.51923356859402</c:v>
                </c:pt>
                <c:pt idx="5">
                  <c:v>958.19858715443161</c:v>
                </c:pt>
                <c:pt idx="6">
                  <c:v>113.58683048281937</c:v>
                </c:pt>
                <c:pt idx="7">
                  <c:v>785.83111668308925</c:v>
                </c:pt>
                <c:pt idx="8">
                  <c:v>86.8067461573618</c:v>
                </c:pt>
                <c:pt idx="9">
                  <c:v>121.593770992264</c:v>
                </c:pt>
                <c:pt idx="10">
                  <c:v>161.8045246627392</c:v>
                </c:pt>
                <c:pt idx="11">
                  <c:v>145.15199999999999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4-49EF-BAE1-8F65F82C7326}"/>
            </c:ext>
          </c:extLst>
        </c:ser>
        <c:ser>
          <c:idx val="1"/>
          <c:order val="1"/>
          <c:tx>
            <c:v>Reserve and Release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graphs!$B$3:$B$14</c:f>
              <c:numCache>
                <c:formatCode>mmm\-yy</c:formatCode>
                <c:ptCount val="12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</c:numCache>
            </c:numRef>
          </c:cat>
          <c:val>
            <c:numRef>
              <c:f>graphs!$X$3:$X$14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250.11470762254282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113.18199911826188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C4-49EF-BAE1-8F65F82C7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457600"/>
        <c:axId val="218459136"/>
      </c:barChart>
      <c:dateAx>
        <c:axId val="2184576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8459136"/>
        <c:crosses val="autoZero"/>
        <c:auto val="1"/>
        <c:lblOffset val="100"/>
        <c:baseTimeUnit val="months"/>
      </c:dateAx>
      <c:valAx>
        <c:axId val="21845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Amount (kg/month)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845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55074365704299"/>
          <c:y val="0.26004723042432193"/>
          <c:w val="0.25344925634295717"/>
          <c:h val="0.135173960032489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Nitrogen monthly loads to the Alexander stream in base flow and "</a:t>
            </a:r>
            <a:r>
              <a:rPr lang="en-US" sz="1800" b="0" i="0" u="none" strike="noStrike" baseline="0">
                <a:effectLst/>
              </a:rPr>
              <a:t>Reserve and Release</a:t>
            </a:r>
            <a:r>
              <a:rPr lang="en-US" sz="1800"/>
              <a:t>" for 6 month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8035361601881144E-2"/>
          <c:y val="0.16785380506377356"/>
          <c:w val="0.88504584907131956"/>
          <c:h val="0.71256638902012726"/>
        </c:manualLayout>
      </c:layout>
      <c:barChart>
        <c:barDir val="col"/>
        <c:grouping val="clustered"/>
        <c:varyColors val="0"/>
        <c:ser>
          <c:idx val="0"/>
          <c:order val="0"/>
          <c:tx>
            <c:v>Base flow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graphs!$B$3:$B$14</c:f>
              <c:numCache>
                <c:formatCode>mmm\-yy</c:formatCode>
                <c:ptCount val="12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</c:numCache>
            </c:numRef>
          </c:cat>
          <c:val>
            <c:numRef>
              <c:f>graphs!$G$3:$G$14</c:f>
              <c:numCache>
                <c:formatCode>General</c:formatCode>
                <c:ptCount val="12"/>
                <c:pt idx="0">
                  <c:v>8921.5378931061186</c:v>
                </c:pt>
                <c:pt idx="1">
                  <c:v>3695.3977218008213</c:v>
                </c:pt>
                <c:pt idx="2">
                  <c:v>3050.2221129764775</c:v>
                </c:pt>
                <c:pt idx="3">
                  <c:v>3318.6294421098073</c:v>
                </c:pt>
                <c:pt idx="4">
                  <c:v>3886.916623798747</c:v>
                </c:pt>
                <c:pt idx="5">
                  <c:v>22155.273213687989</c:v>
                </c:pt>
                <c:pt idx="6">
                  <c:v>19427.498573471708</c:v>
                </c:pt>
                <c:pt idx="7">
                  <c:v>37284.985851210709</c:v>
                </c:pt>
                <c:pt idx="8">
                  <c:v>8199.4528452730356</c:v>
                </c:pt>
                <c:pt idx="9">
                  <c:v>9276.3799221208155</c:v>
                </c:pt>
                <c:pt idx="10">
                  <c:v>10444.860741728009</c:v>
                </c:pt>
                <c:pt idx="11">
                  <c:v>12091.161599999999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8-4501-A220-06A940999498}"/>
            </c:ext>
          </c:extLst>
        </c:ser>
        <c:ser>
          <c:idx val="1"/>
          <c:order val="1"/>
          <c:tx>
            <c:v>Reserve and Release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graphs!$B$3:$B$14</c:f>
              <c:numCache>
                <c:formatCode>mmm\-yy</c:formatCode>
                <c:ptCount val="12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  <c:pt idx="11">
                  <c:v>42826</c:v>
                </c:pt>
              </c:numCache>
            </c:numRef>
          </c:cat>
          <c:val>
            <c:numRef>
              <c:f>graphs!$Z$3:$Z$14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3602.2381605983969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7737.9471627043422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8-4501-A220-06A940999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150208"/>
        <c:axId val="221152000"/>
      </c:barChart>
      <c:dateAx>
        <c:axId val="2211502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21152000"/>
        <c:crosses val="autoZero"/>
        <c:auto val="1"/>
        <c:lblOffset val="100"/>
        <c:baseTimeUnit val="months"/>
      </c:dateAx>
      <c:valAx>
        <c:axId val="22115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Amount (kg/month)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2115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55074365704299"/>
          <c:y val="0.26004723042432193"/>
          <c:w val="0.25344925634295717"/>
          <c:h val="0.135173960032489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A56336-7925-4D6B-BFFC-670A72D9F753}" type="datetimeFigureOut">
              <a:rPr lang="he-IL" smtClean="0"/>
              <a:t>ט'/אלול/תשע"ח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BF59A5-E17B-4728-A6D7-0C506C41D5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443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7455-A9DC-4A18-8DBE-F3AC8D5BA1D0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5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המחקר, שותפיו ומטרותיו, הצגת המשתתפים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14A30-03E7-4DCE-985E-D6617939810B}" type="slidenum">
              <a:rPr lang="he-IL" smtClean="0">
                <a:solidFill>
                  <a:prstClr val="black"/>
                </a:solidFill>
              </a:rPr>
              <a:pPr/>
              <a:t>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3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המחקר, שותפיו ומטרותיו, הצגת המשתתפים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14A30-03E7-4DCE-985E-D6617939810B}" type="slidenum">
              <a:rPr lang="he-IL" smtClean="0">
                <a:solidFill>
                  <a:prstClr val="black"/>
                </a:solidFill>
              </a:rPr>
              <a:pPr/>
              <a:t>3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איור 6. נתוני ספיקות ועומסים אנאורגניים במי מט"ש יד– חנה ובראש האסטואר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אלישיב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א) נתוני ספיקות מינואר 2014 ועד ספטמבר 2015; אדום - מי קולחים מטופלים (סכום הספיקות הנכנסות למט"ש פחות 4000 קוב שנשאבו להשקיה); כחול - ספיקות בראש האסטואר; ב ו- ג) עומסי הזרחה והחנקן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במי המט"ש (אדום) ובראש האסטואר (כחול), בתקופות האביב 2014 ו-2015. ההצללות מסמנות את אביב 2014 בו לא הוזרמו לנחל מי קולחים כלל ונותרו בו רק זרימות בסיס (ירוק) , ואביב 2015 (ורוד) בו הוזרמו לנחל כמויות גדולות של מי שופכים מטוהרים לרמה הגבוהה מתקן ענבר. חלק מהנתונים באדיבות מט"ש יד-חנה, החברה הכלכלית עמק חפר והשרות ההידרולוגי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14A30-03E7-4DCE-985E-D6617939810B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7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5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3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2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4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93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7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5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53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39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7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67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96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57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3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5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6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7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6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9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1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0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1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ט'/אלול/תשע"ח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2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57808"/>
            <a:ext cx="9144000" cy="135902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5"/>
          <a:stretch/>
        </p:blipFill>
        <p:spPr>
          <a:xfrm>
            <a:off x="1645960" y="1780840"/>
            <a:ext cx="5428617" cy="3218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999545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prstClr val="black"/>
                </a:solidFill>
              </a:rPr>
              <a:t>(מצגת לצוות תכנון מים ברשות המים)</a:t>
            </a:r>
          </a:p>
          <a:p>
            <a:pPr algn="ctr"/>
            <a:endParaRPr lang="he-IL" sz="2000" b="1" dirty="0">
              <a:solidFill>
                <a:prstClr val="black"/>
              </a:solidFill>
            </a:endParaRPr>
          </a:p>
          <a:p>
            <a:pPr algn="ctr"/>
            <a:r>
              <a:rPr lang="he-IL" sz="2000" b="1" dirty="0">
                <a:solidFill>
                  <a:prstClr val="black"/>
                </a:solidFill>
              </a:rPr>
              <a:t>20/08/2018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6120"/>
            <a:ext cx="8229600" cy="1143000"/>
          </a:xfrm>
        </p:spPr>
        <p:txBody>
          <a:bodyPr>
            <a:noAutofit/>
          </a:bodyPr>
          <a:lstStyle/>
          <a:p>
            <a:r>
              <a:rPr lang="he-IL" sz="3200" b="1" dirty="0">
                <a:cs typeface="+mn-cs"/>
              </a:rPr>
              <a:t>שיקום נחל אלכסנדר</a:t>
            </a:r>
            <a:br>
              <a:rPr lang="he-IL" sz="3200" b="1" dirty="0">
                <a:cs typeface="+mn-cs"/>
              </a:rPr>
            </a:br>
            <a:r>
              <a:rPr lang="he-IL" sz="3200" b="1" dirty="0">
                <a:cs typeface="+mn-cs"/>
              </a:rPr>
              <a:t>כיצד נבטיח ששדרוג </a:t>
            </a:r>
            <a:r>
              <a:rPr lang="he-IL" sz="3200" b="1" dirty="0" err="1">
                <a:cs typeface="+mn-cs"/>
              </a:rPr>
              <a:t>המט"ש</a:t>
            </a:r>
            <a:r>
              <a:rPr lang="he-IL" sz="3200" b="1" dirty="0">
                <a:cs typeface="+mn-cs"/>
              </a:rPr>
              <a:t> יביא לשיקום ?</a:t>
            </a:r>
            <a:endParaRPr lang="en-US" sz="3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22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65DD83-DC13-4B1C-93F0-0E327F06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e-IL" sz="3800" b="1" dirty="0"/>
              <a:t>הקרקעית מחומצנת בתקופות בהן נשאבים מי הקולחים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A12CFF3-6669-4D9A-AB40-009A326F7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3869547"/>
          </a:xfrm>
        </p:spPr>
      </p:pic>
      <p:sp>
        <p:nvSpPr>
          <p:cNvPr id="6" name="AutoShape 2" descr="http://reco.ruppin.ac.il/sensor/ChartImg.axd?i=charts_2/chart_2_3.png&amp;g=3aee147de94345d4baf86c0fae6091ae">
            <a:extLst>
              <a:ext uri="{FF2B5EF4-FFF2-40B4-BE49-F238E27FC236}">
                <a16:creationId xmlns:a16="http://schemas.microsoft.com/office/drawing/2014/main" id="{65025D2A-9686-4BD7-9AA6-17672351A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365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1224136"/>
          </a:xfrm>
        </p:spPr>
        <p:txBody>
          <a:bodyPr>
            <a:normAutofit/>
          </a:bodyPr>
          <a:lstStyle/>
          <a:p>
            <a:r>
              <a:rPr lang="he-I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ההמלצות:</a:t>
            </a:r>
            <a:br>
              <a:rPr lang="he-I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מנת לשקם את הנחל </a:t>
            </a:r>
            <a:r>
              <a:rPr lang="he-IL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והאסטואר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he-I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3204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SzPct val="130000"/>
              <a:buFont typeface="Wingdings" panose="05000000000000000000" pitchFamily="2" charset="2"/>
              <a:buChar char="ü"/>
            </a:pP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כל השפכים באגן הניקוז להיות מטופלים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(מנחל בחן בצפון ועד נחל אלכסנדר בדרום)</a:t>
            </a:r>
          </a:p>
          <a:p>
            <a:pPr>
              <a:lnSpc>
                <a:spcPct val="160000"/>
              </a:lnSpc>
              <a:buSzPct val="130000"/>
              <a:buFont typeface="Wingdings" panose="05000000000000000000" pitchFamily="2" charset="2"/>
              <a:buChar char="ü"/>
            </a:pP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 תתבצע הזרמת קולחים לנחל </a:t>
            </a:r>
            <a:r>
              <a:rPr lang="he-IL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מהמט"ש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המשודרג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(משמע די בתקני "ענבר </a:t>
            </a:r>
            <a:r>
              <a:rPr lang="he-I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להשקייה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")</a:t>
            </a:r>
          </a:p>
          <a:p>
            <a:pPr>
              <a:lnSpc>
                <a:spcPct val="160000"/>
              </a:lnSpc>
              <a:buSzPct val="130000"/>
              <a:buFont typeface="Wingdings" panose="05000000000000000000" pitchFamily="2" charset="2"/>
              <a:buChar char="ü"/>
            </a:pP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שילוב מאגר קולחים גדול לגמישות תפעולית בקנה מידה שנתי  </a:t>
            </a:r>
          </a:p>
          <a:p>
            <a:pPr marL="0" indent="0">
              <a:lnSpc>
                <a:spcPct val="160000"/>
              </a:lnSpc>
              <a:buSzPct val="130000"/>
              <a:buNone/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(יכולת </a:t>
            </a:r>
            <a:r>
              <a:rPr lang="he-I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הגלשה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שיטפונית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לנחל במידת הצורך  -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Reserve &amp; Release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60000"/>
              </a:lnSpc>
              <a:buSzPct val="130000"/>
              <a:buFont typeface="Wingdings" panose="05000000000000000000" pitchFamily="2" charset="2"/>
              <a:buChar char="ü"/>
            </a:pP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במידת הנדרש, לאפשר הזרמה </a:t>
            </a:r>
            <a:r>
              <a:rPr lang="he-IL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מינמלית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של כ-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he-IL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קו"ב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ליום עם טיפול משלים לתקן ענבר לנחלים (אגנים ירוקים וכד')</a:t>
            </a:r>
          </a:p>
          <a:p>
            <a:pPr>
              <a:lnSpc>
                <a:spcPct val="160000"/>
              </a:lnSpc>
            </a:pP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76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DB50AC-E0CF-49BA-B10A-C0BFC92292E8}"/>
              </a:ext>
            </a:extLst>
          </p:cNvPr>
          <p:cNvSpPr txBox="1">
            <a:spLocks/>
          </p:cNvSpPr>
          <p:nvPr/>
        </p:nvSpPr>
        <p:spPr>
          <a:xfrm>
            <a:off x="592216" y="552117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600" dirty="0"/>
              <a:t>השחרור חושב לפי הצטברות של שלושה חודשים ושחרור ב48 שעות כאשר 8% מהעומס נשאר בנחל </a:t>
            </a:r>
            <a:r>
              <a:rPr lang="he-IL" sz="1600" dirty="0" err="1"/>
              <a:t>ובאסטואר</a:t>
            </a:r>
            <a:r>
              <a:rPr lang="he-IL" sz="1600" dirty="0"/>
              <a:t> והיתר משתחרר אל הים. </a:t>
            </a:r>
            <a:endParaRPr lang="en-GB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521054-E6B8-4DA7-975F-8A4B7476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e-IL" sz="3200" dirty="0"/>
              <a:t>חישובי עומס זרחן בנחל </a:t>
            </a:r>
            <a:r>
              <a:rPr lang="he-IL" sz="3200" dirty="0" err="1"/>
              <a:t>ואסטואר</a:t>
            </a:r>
            <a:r>
              <a:rPr lang="he-IL" sz="3200" dirty="0"/>
              <a:t> אלכסנדר ל6 חודשי אגירה</a:t>
            </a:r>
            <a:endParaRPr lang="en-GB" sz="32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46A3B5E-84FF-4478-9EF7-D25D418DF7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9552" y="1110754"/>
          <a:ext cx="8257092" cy="440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753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DB50AC-E0CF-49BA-B10A-C0BFC92292E8}"/>
              </a:ext>
            </a:extLst>
          </p:cNvPr>
          <p:cNvSpPr txBox="1">
            <a:spLocks/>
          </p:cNvSpPr>
          <p:nvPr/>
        </p:nvSpPr>
        <p:spPr>
          <a:xfrm>
            <a:off x="553298" y="55172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600" dirty="0"/>
              <a:t>השחרור חושב לפי הצטברות של שלושה חודשים ושחרור ב48 שעות כאשר 8% מהעומס נשאר בנחל </a:t>
            </a:r>
            <a:r>
              <a:rPr lang="he-IL" sz="1600" dirty="0" err="1"/>
              <a:t>ובאסטואר</a:t>
            </a:r>
            <a:r>
              <a:rPr lang="he-IL" sz="1600" dirty="0"/>
              <a:t> והיתר משתחרר אל הים. </a:t>
            </a:r>
            <a:endParaRPr lang="en-GB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521054-E6B8-4DA7-975F-8A4B7476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e-IL" sz="3200" dirty="0"/>
              <a:t>חישובי עומס חנקן בנחל </a:t>
            </a:r>
            <a:r>
              <a:rPr lang="he-IL" sz="3200" dirty="0" err="1"/>
              <a:t>ואסטואר</a:t>
            </a:r>
            <a:r>
              <a:rPr lang="he-IL" sz="3200" dirty="0"/>
              <a:t> אלכסנדר ל6 חודשי אגירה</a:t>
            </a:r>
            <a:endParaRPr lang="en-GB" sz="3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43FC397-E97A-4D7D-A6F9-4169C6ADC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850789"/>
              </p:ext>
            </p:extLst>
          </p:nvPr>
        </p:nvGraphicFramePr>
        <p:xfrm>
          <a:off x="539552" y="1110754"/>
          <a:ext cx="8257092" cy="483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477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792088"/>
          </a:xfrm>
        </p:spPr>
        <p:txBody>
          <a:bodyPr>
            <a:normAutofit/>
          </a:bodyPr>
          <a:lstStyle/>
          <a:p>
            <a:r>
              <a:rPr lang="he-I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פועל יוצא –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”win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situation”</a:t>
            </a:r>
            <a:endParaRPr lang="he-IL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475252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e-IL" sz="2900" b="1" dirty="0"/>
              <a:t>התאוששות של המערכת האקולוגית של הנחל (נחל חי)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e-IL" sz="2900" b="1" dirty="0"/>
              <a:t>חיסכון כספי בתקציב (</a:t>
            </a:r>
            <a:r>
              <a:rPr lang="he-IL" sz="2900" b="1" dirty="0" err="1"/>
              <a:t>מט"ש</a:t>
            </a:r>
            <a:r>
              <a:rPr lang="he-IL" sz="2900" b="1" dirty="0"/>
              <a:t> בערכי ענבר </a:t>
            </a:r>
            <a:r>
              <a:rPr lang="he-IL" sz="2900" b="1" dirty="0" err="1"/>
              <a:t>להשקייה</a:t>
            </a:r>
            <a:r>
              <a:rPr lang="he-IL" sz="2900" b="1" dirty="0"/>
              <a:t> בלבד)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e-IL" sz="2900" b="1" dirty="0"/>
              <a:t>הפניית תקציב למתקנים </a:t>
            </a:r>
            <a:r>
              <a:rPr lang="he-IL" sz="2900" b="1" dirty="0" err="1"/>
              <a:t>ופיתרונות</a:t>
            </a:r>
            <a:r>
              <a:rPr lang="he-IL" sz="2900" b="1" dirty="0"/>
              <a:t> נוספים באגן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e-IL" sz="2900" b="1" dirty="0"/>
              <a:t>הגדלה משמעותית של יכולת איגום שיטפונות </a:t>
            </a:r>
            <a:r>
              <a:rPr lang="he-IL" sz="2900" b="1" dirty="0" err="1"/>
              <a:t>וקולחין</a:t>
            </a:r>
            <a:endParaRPr lang="he-IL" sz="2900" b="1" dirty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e-IL" sz="2900" b="1" dirty="0"/>
              <a:t>גמישות תפעולית גדולה </a:t>
            </a:r>
            <a:r>
              <a:rPr lang="he-IL" sz="2900" b="1" dirty="0" err="1"/>
              <a:t>למט"ש</a:t>
            </a:r>
            <a:r>
              <a:rPr lang="he-IL" sz="2900" b="1" dirty="0"/>
              <a:t> בעת הזרמות בעיתיות (מליחות, רעלים וכיו"ב)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e-IL" sz="2900" b="1" dirty="0"/>
              <a:t>יכולת הזרמה </a:t>
            </a:r>
            <a:r>
              <a:rPr lang="he-IL" sz="2900" b="1" dirty="0" err="1"/>
              <a:t>שטפונית</a:t>
            </a:r>
            <a:r>
              <a:rPr lang="he-IL" sz="2900" b="1" dirty="0"/>
              <a:t> לנחל תאפשר</a:t>
            </a:r>
            <a:r>
              <a:rPr lang="en-US" sz="2900" b="1" dirty="0"/>
              <a:t>"RESET” </a:t>
            </a:r>
            <a:r>
              <a:rPr lang="he-IL" sz="2900" b="1" dirty="0"/>
              <a:t> לנחל בשנים שחונות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e-IL" sz="2900" b="1" dirty="0"/>
              <a:t>הותרת </a:t>
            </a:r>
            <a:r>
              <a:rPr lang="he-IL" sz="2900" b="1" dirty="0" err="1"/>
              <a:t>האסטואר</a:t>
            </a:r>
            <a:r>
              <a:rPr lang="he-IL" sz="2900" b="1" dirty="0"/>
              <a:t> נקי (מלוח</a:t>
            </a:r>
            <a:r>
              <a:rPr lang="en-US" sz="2900" b="1" dirty="0"/>
              <a:t>?</a:t>
            </a:r>
            <a:r>
              <a:rPr lang="he-IL" sz="2900" b="1" dirty="0"/>
              <a:t>) דוגמת נחל שקמה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he-IL" b="1" dirty="0"/>
          </a:p>
          <a:p>
            <a:pPr>
              <a:buFont typeface="Wingdings" panose="05000000000000000000" pitchFamily="2" charset="2"/>
              <a:buChar char="ü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21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sz="6000" dirty="0"/>
          </a:p>
          <a:p>
            <a:pPr marL="0" indent="0" algn="ctr">
              <a:buNone/>
            </a:pPr>
            <a:r>
              <a:rPr lang="he-IL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 רבה </a:t>
            </a:r>
            <a:r>
              <a:rPr lang="he-IL" sz="6000" b="1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147452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7AFF1F-3F52-4FB7-A4BB-2C9D7CC2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he-IL" dirty="0"/>
              <a:t>מתכנית המים הנוכחית (</a:t>
            </a:r>
            <a:r>
              <a:rPr lang="en-US" dirty="0"/>
              <a:t>DHV</a:t>
            </a:r>
            <a:r>
              <a:rPr lang="he-IL" dirty="0"/>
              <a:t> אפריל 2011):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3F5D71E-A8D8-4D9C-B2CD-60C11CF80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ללא קשר לחלופה הנבחרת, ניתן לנקוט בפעולות נוספות שישפרו את מצבו של הנחל :</a:t>
            </a:r>
          </a:p>
          <a:p>
            <a:pPr marL="0" indent="0">
              <a:buNone/>
            </a:pPr>
            <a:r>
              <a:rPr lang="he-IL" dirty="0"/>
              <a:t>• הצעד ראשון הוא הפסקת הזיהום. בנחל אלכסנדר מדובר בראש ובראשונה בשפכי נחל שכם, שכל שאר הפעולות ( מלבד האחרונה ) מותנות בניקויו.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הקונצנזוס הנוכחי הוא שתקן ענבר לנחלים איננו מספיק לשיקום.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745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1" y="404664"/>
            <a:ext cx="9144000" cy="1143000"/>
          </a:xfrm>
        </p:spPr>
        <p:txBody>
          <a:bodyPr>
            <a:noAutofit/>
          </a:bodyPr>
          <a:lstStyle/>
          <a:p>
            <a:r>
              <a:rPr lang="he-IL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מי אנחנו ?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352" y="1322670"/>
            <a:ext cx="5372405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פרופ' </a:t>
            </a:r>
            <a:r>
              <a:rPr lang="he-IL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גיתי</a:t>
            </a:r>
            <a:r>
              <a:rPr lang="he-IL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יהל – </a:t>
            </a:r>
            <a:r>
              <a:rPr lang="he-IL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גאוכימיה</a:t>
            </a:r>
            <a:r>
              <a:rPr lang="he-IL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ומיקרוביולוגיה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פרופ' שריג גפני- ביולוגיה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ד"ר יאיר סוארי – מודל ממוחשב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גב' טל קדוש – מנהלת </a:t>
            </a:r>
            <a:r>
              <a:rPr lang="he-IL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הפרוייקט</a:t>
            </a:r>
            <a:endParaRPr lang="he-IL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אריאל אלסנר – מדע למדיניות</a:t>
            </a:r>
          </a:p>
          <a:p>
            <a:endParaRPr lang="he-IL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פרופ' בני חפץ  - רעלים ותרופות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תום טופז- רעלים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אור באסא- נוטריינטים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ד"ר גיל אשל – סחף וניהול אגן ההיקוות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ד"ר רועי אגוזי –סחף וניהול אגן ההיקוות</a:t>
            </a:r>
          </a:p>
        </p:txBody>
      </p:sp>
      <p:pic>
        <p:nvPicPr>
          <p:cNvPr id="4" name="תמונה 3" descr="image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536" y="2924944"/>
            <a:ext cx="2642781" cy="936104"/>
          </a:xfrm>
          <a:prstGeom prst="rect">
            <a:avLst/>
          </a:prstGeom>
        </p:spPr>
      </p:pic>
      <p:pic>
        <p:nvPicPr>
          <p:cNvPr id="5" name="תמונה 4" descr="logo_he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802" y="4577234"/>
            <a:ext cx="2232248" cy="98618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5"/>
            <a:ext cx="4176464" cy="8872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618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" y="384630"/>
            <a:ext cx="9144000" cy="998984"/>
          </a:xfrm>
        </p:spPr>
        <p:txBody>
          <a:bodyPr>
            <a:noAutofit/>
          </a:bodyPr>
          <a:lstStyle/>
          <a:p>
            <a:r>
              <a:rPr lang="he-IL" sz="29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ומה אנחנו עושים ?</a:t>
            </a:r>
            <a:endParaRPr lang="en-US" sz="29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36" y="1477233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מבצעים ב-4 השנים האחרונות ניטור ומחקר של </a:t>
            </a:r>
            <a:r>
              <a:rPr lang="he-IL" sz="2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אסטואר</a:t>
            </a:r>
            <a:r>
              <a:rPr lang="he-IL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הנחל ככלי עזר לניהול מושכל שלו  (24/7 + דיגומים חודשיים קבועים)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20889"/>
            <a:ext cx="8999775" cy="95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מבצעים מחקר במטרה  להבין את התהליכים העיקריים </a:t>
            </a:r>
            <a:r>
              <a:rPr lang="he-IL" sz="2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באסטואר</a:t>
            </a:r>
            <a:r>
              <a:rPr lang="he-IL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ולזהות את גורמי העקה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53" y="3721676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מעוניינים להבין מה מפריע לבניית מערכת אקולוגית בריאה ומתפקדת (כולל חסמים אנושיים)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96" y="4583450"/>
            <a:ext cx="89289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114425">
              <a:buFont typeface="Wingdings" panose="05000000000000000000" pitchFamily="2" charset="2"/>
              <a:buChar char="ü"/>
            </a:pPr>
            <a:r>
              <a:rPr lang="he-IL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מטרתנו  - להציע כלים ודרכים למקבלי ההחלטות להגיע ליעדים שיוגדרו עבור הנחל מתוך כוונה להביא את </a:t>
            </a:r>
            <a:r>
              <a:rPr lang="he-IL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הנחל לתפקוד אקולוגי "בריא" לרווחת כלל הציבור </a:t>
            </a:r>
          </a:p>
        </p:txBody>
      </p:sp>
    </p:spTree>
    <p:extLst>
      <p:ext uri="{BB962C8B-B14F-4D97-AF65-F5344CB8AC3E}">
        <p14:creationId xmlns:p14="http://schemas.microsoft.com/office/powerpoint/2010/main" val="23870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97552" cy="720080"/>
          </a:xfrm>
        </p:spPr>
        <p:txBody>
          <a:bodyPr>
            <a:normAutofit fontScale="90000"/>
          </a:bodyPr>
          <a:lstStyle/>
          <a:p>
            <a:r>
              <a:rPr lang="he-I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מנת לשקם את הנחל </a:t>
            </a:r>
            <a:r>
              <a:rPr lang="he-IL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והאסטואר</a:t>
            </a:r>
            <a:r>
              <a:rPr lang="he-I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he-I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3568" y="1628800"/>
            <a:ext cx="8136904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קווי היסוד הנדרשים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 השפכים באגן הניקוז מטופלים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(מנחל בחן בצפון ועד נחל אלכסנדר בדרום)</a:t>
            </a:r>
          </a:p>
          <a:p>
            <a:pPr>
              <a:lnSpc>
                <a:spcPct val="150000"/>
              </a:lnSpc>
            </a:pP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אין הזרמת קולחים לנחל 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(משמע די בתקני "ענבר </a:t>
            </a:r>
            <a:r>
              <a:rPr lang="he-I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להשקייה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")</a:t>
            </a:r>
          </a:p>
          <a:p>
            <a:pPr>
              <a:lnSpc>
                <a:spcPct val="150000"/>
              </a:lnSpc>
            </a:pP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שילוב מאגר קולחים גדול לגמישות תפעולית בקנה מידה שנתי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(יכולת </a:t>
            </a:r>
            <a:r>
              <a:rPr lang="he-I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הגלשה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שיטפונית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לנחל במידת הצורך)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74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02965"/>
            <a:ext cx="8229600" cy="1143000"/>
          </a:xfrm>
        </p:spPr>
        <p:txBody>
          <a:bodyPr>
            <a:normAutofit/>
          </a:bodyPr>
          <a:lstStyle/>
          <a:p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המצב הצפוי בנחל לאחר השדרוג</a:t>
            </a:r>
            <a:r>
              <a:rPr lang="en-US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US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(לפי הפרשה הטכנית שאושרה) </a:t>
            </a:r>
            <a:endParaRPr lang="he-IL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5" y="1410544"/>
            <a:ext cx="6732749" cy="2247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00" y="3789040"/>
            <a:ext cx="6678744" cy="21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C20CF5A-0E44-4DED-B425-3BA02AD2F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91" y="2538554"/>
            <a:ext cx="4797204" cy="3445449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7504" y="536487"/>
            <a:ext cx="8957492" cy="1794522"/>
          </a:xfrm>
        </p:spPr>
        <p:txBody>
          <a:bodyPr>
            <a:normAutofit lnSpcReduction="10000"/>
          </a:bodyPr>
          <a:lstStyle/>
          <a:p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תמונת מצב עכשווית</a:t>
            </a:r>
          </a:p>
          <a:p>
            <a:pPr algn="r"/>
            <a:endParaRPr lang="he-IL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בעומסי הזיהום הנוכחיים, המערכת מתה רוב השנה</a:t>
            </a:r>
          </a:p>
          <a:p>
            <a:r>
              <a:rPr lang="he-IL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בפועל – הנחל הוא תעלת ביוב</a:t>
            </a:r>
            <a:endParaRPr lang="he-IL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he-IL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he-IL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s://lh5.googleusercontent.com/ELuNU9K2iLtmxvIQJokBOWWWa3bv14XcwDEpliPpB6Y_YyQ0idr2_3m3xNj6KnTY_JKxSYPtn1m59Tqx269-gMWRMI4hasaFCXRD0r2YwIlNDaHtGlFQHo9I6dKlk_A4TYJYBvG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5287"/>
            <a:ext cx="4056964" cy="32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076056" y="5261336"/>
            <a:ext cx="37444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2040" y="5085184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2537172"/>
            <a:ext cx="44929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ריכוז החמצן בגשר הצבים מאי-יולי 2018</a:t>
            </a:r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480861"/>
            <a:ext cx="7772400" cy="720080"/>
          </a:xfrm>
        </p:spPr>
        <p:txBody>
          <a:bodyPr>
            <a:normAutofit/>
          </a:bodyPr>
          <a:lstStyle/>
          <a:p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תמונת מצב עכשווית - המשך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868144" y="1146305"/>
            <a:ext cx="3275856" cy="4061585"/>
          </a:xfrm>
        </p:spPr>
        <p:txBody>
          <a:bodyPr>
            <a:noAutofit/>
          </a:bodyPr>
          <a:lstStyle/>
          <a:p>
            <a:pPr algn="r"/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לא רק בעיה של הנחל </a:t>
            </a:r>
            <a:r>
              <a:rPr lang="he-IL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והאסטואר</a:t>
            </a:r>
            <a:endParaRPr lang="he-IL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גם הים והרוחצים </a:t>
            </a:r>
          </a:p>
          <a:p>
            <a:pPr algn="r"/>
            <a:r>
              <a:rPr lang="he-IL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בחוף מושפעים!</a:t>
            </a:r>
          </a:p>
          <a:p>
            <a:pPr algn="r"/>
            <a:endParaRPr lang="he-IL" sz="3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305"/>
            <a:ext cx="6228184" cy="47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3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3744416" cy="4320480"/>
          </a:xfrm>
        </p:spPr>
        <p:txBody>
          <a:bodyPr>
            <a:noAutofit/>
          </a:bodyPr>
          <a:lstStyle/>
          <a:p>
            <a:pPr algn="r"/>
            <a:r>
              <a:rPr lang="he-IL" sz="2400" b="1" dirty="0">
                <a:cs typeface="+mn-cs"/>
              </a:rPr>
              <a:t>הריכוז חשוב פחות מהעומס! </a:t>
            </a:r>
            <a:br>
              <a:rPr lang="he-IL" sz="2400" dirty="0">
                <a:cs typeface="+mn-cs"/>
              </a:rPr>
            </a:br>
            <a:br>
              <a:rPr lang="he-IL" sz="2400" dirty="0">
                <a:cs typeface="+mn-cs"/>
              </a:rPr>
            </a:br>
            <a:r>
              <a:rPr lang="he-IL" sz="2400" b="1" dirty="0">
                <a:cs typeface="+mn-cs"/>
              </a:rPr>
              <a:t>עדיף לא להזרים מים ובלבד שלא נזרים חנקות וזרחות!</a:t>
            </a:r>
            <a:br>
              <a:rPr lang="he-IL" sz="2400" b="1" dirty="0">
                <a:cs typeface="+mn-cs"/>
              </a:rPr>
            </a:br>
            <a:br>
              <a:rPr lang="he-IL" sz="2400" b="1" dirty="0">
                <a:cs typeface="+mn-cs"/>
              </a:rPr>
            </a:br>
            <a:r>
              <a:rPr lang="he-IL" sz="2400" b="1" dirty="0" err="1">
                <a:cs typeface="+mn-cs"/>
              </a:rPr>
              <a:t>המט"ש</a:t>
            </a:r>
            <a:r>
              <a:rPr lang="he-IL" sz="2400" b="1" dirty="0">
                <a:cs typeface="+mn-cs"/>
              </a:rPr>
              <a:t> לבד אינו פתרון – צריך למצוא פתרון למי </a:t>
            </a:r>
            <a:r>
              <a:rPr lang="he-IL" sz="2400" b="1" dirty="0" err="1">
                <a:cs typeface="+mn-cs"/>
              </a:rPr>
              <a:t>הקולחין</a:t>
            </a:r>
            <a:r>
              <a:rPr lang="he-IL" sz="2400" b="1" dirty="0">
                <a:cs typeface="+mn-cs"/>
              </a:rPr>
              <a:t>!</a:t>
            </a:r>
            <a:endParaRPr lang="en-US" sz="2400" b="1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556792"/>
            <a:ext cx="4541315" cy="4416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2665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השפעת הזרמת קולחים </a:t>
            </a:r>
          </a:p>
          <a:p>
            <a:pPr algn="ctr"/>
            <a:r>
              <a:rPr lang="he-IL" sz="2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מקרה בוחן  שנת 2015</a:t>
            </a:r>
            <a:endParaRPr lang="en-US" sz="27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0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מסקנות :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he-IL" sz="2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עומסי הנוטריינטים  (בעיקר חנקן וזרחן)</a:t>
            </a:r>
            <a:r>
              <a:rPr lang="en-US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29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מהמט"ש</a:t>
            </a:r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החדש, לא ישפרו את הקיים ואולי אף  יביאו להרעה</a:t>
            </a:r>
          </a:p>
          <a:p>
            <a:pPr>
              <a:buFont typeface="Wingdings" panose="05000000000000000000" pitchFamily="2" charset="2"/>
              <a:buChar char="v"/>
            </a:pPr>
            <a:endParaRPr lang="he-IL" sz="2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29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האסטואר</a:t>
            </a:r>
            <a:r>
              <a:rPr lang="he-IL" sz="2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לא ישתקם !</a:t>
            </a:r>
          </a:p>
        </p:txBody>
      </p:sp>
    </p:spTree>
    <p:extLst>
      <p:ext uri="{BB962C8B-B14F-4D97-AF65-F5344CB8AC3E}">
        <p14:creationId xmlns:p14="http://schemas.microsoft.com/office/powerpoint/2010/main" val="110922947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2000" dirty="0" smtClean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2000" dirty="0" smtClean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690</Words>
  <Application>Microsoft Office PowerPoint</Application>
  <PresentationFormat>‫הצגה על המסך (4:3)</PresentationFormat>
  <Paragraphs>87</Paragraphs>
  <Slides>16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16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Wingdings</vt:lpstr>
      <vt:lpstr>ערכת נושא של Office</vt:lpstr>
      <vt:lpstr>1_ערכת נושא של Office</vt:lpstr>
      <vt:lpstr>שיקום נחל אלכסנדר כיצד נבטיח ששדרוג המט"ש יביא לשיקום ?</vt:lpstr>
      <vt:lpstr>מי אנחנו ?</vt:lpstr>
      <vt:lpstr>ומה אנחנו עושים ?</vt:lpstr>
      <vt:lpstr>על מנת לשקם את הנחל והאסטואר:</vt:lpstr>
      <vt:lpstr>המצב הצפוי בנחל לאחר השדרוג    (לפי הפרשה הטכנית שאושרה) </vt:lpstr>
      <vt:lpstr>מצגת של PowerPoint‏</vt:lpstr>
      <vt:lpstr>תמונת מצב עכשווית - המשך</vt:lpstr>
      <vt:lpstr>הריכוז חשוב פחות מהעומס!   עדיף לא להזרים מים ובלבד שלא נזרים חנקות וזרחות!  המט"ש לבד אינו פתרון – צריך למצוא פתרון למי הקולחין!</vt:lpstr>
      <vt:lpstr>מסקנות :</vt:lpstr>
      <vt:lpstr>הקרקעית מחומצנת בתקופות בהן נשאבים מי הקולחים</vt:lpstr>
      <vt:lpstr>ההמלצות: על מנת לשקם את הנחל והאסטואר:</vt:lpstr>
      <vt:lpstr>חישובי עומס זרחן בנחל ואסטואר אלכסנדר ל6 חודשי אגירה</vt:lpstr>
      <vt:lpstr>חישובי עומס חנקן בנחל ואסטואר אלכסנדר ל6 חודשי אגירה</vt:lpstr>
      <vt:lpstr>פועל יוצא – ”win win situation”</vt:lpstr>
      <vt:lpstr>מצגת של PowerPoint‏</vt:lpstr>
      <vt:lpstr>מתכנית המים הנוכחית (DHV אפריל 2011):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שיקום נחל אלכסנדר כיצד נבטיח ששדרוג המט"ש יביא לשיקום ?</dc:title>
  <dc:creator>Ariel</dc:creator>
  <cp:lastModifiedBy>yairs</cp:lastModifiedBy>
  <cp:revision>23</cp:revision>
  <dcterms:created xsi:type="dcterms:W3CDTF">2017-12-11T18:18:04Z</dcterms:created>
  <dcterms:modified xsi:type="dcterms:W3CDTF">2018-08-20T09:14:16Z</dcterms:modified>
</cp:coreProperties>
</file>